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2.xml" ContentType="application/vnd.openxmlformats-officedocument.theme+xml"/>
  <Override PartName="/ppt/theme/theme8.xml" ContentType="application/vnd.openxmlformats-officedocument.theme+xml"/>
  <Override PartName="/ppt/presentation.xml" ContentType="application/vnd.openxmlformats-officedocument.presentationml.presentation.main+xml"/>
  <Override PartName="/ppt/slides/slide45.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46.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47.xml" ContentType="application/vnd.openxmlformats-officedocument.presentationml.slide+xml"/>
  <Override PartName="/ppt/slides/slide3.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4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49.xml" ContentType="application/vnd.openxmlformats-officedocument.presentationml.slide+xml"/>
  <Override PartName="/ppt/slides/slide14.xml" ContentType="application/vnd.openxmlformats-officedocument.presentationml.slide+xml"/>
  <Override PartName="/ppt/slides/slide48.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44.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64.xml" ContentType="application/vnd.openxmlformats-officedocument.presentationml.slide+xml"/>
  <Override PartName="/ppt/slides/slide3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5.xml" ContentType="application/vnd.openxmlformats-officedocument.presentationml.slide+xml"/>
  <Override PartName="/ppt/embeddings/oleObject1.bin" ContentType="application/vnd.openxmlformats-officedocument.oleObject"/>
  <Override PartName="/ppt/media/image25.svg" ContentType="image/svg"/>
  <Override PartName="/ppt/media/image46.wmf" ContentType="image/x-wmf"/>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Masters/slideMaster7.xml" ContentType="application/vnd.openxmlformats-officedocument.presentationml.slideMaster+xml"/>
  <Override PartName="/ppt/notesSlides/notesSlide54.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53.xml" ContentType="application/vnd.openxmlformats-officedocument.presentationml.notesSlide+xml"/>
  <Override PartName="/ppt/notesSlides/notesSlide57.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58.xml" ContentType="application/vnd.openxmlformats-officedocument.presentationml.notesSlide+xml"/>
  <Override PartName="/ppt/notesSlides/notesSlide6.xml" ContentType="application/vnd.openxmlformats-officedocument.presentationml.notesSlide+xml"/>
  <Override PartName="/ppt/notesSlides/notesSlide62.xml" ContentType="application/vnd.openxmlformats-officedocument.presentationml.notesSlide+xml"/>
  <Override PartName="/ppt/notesSlides/notesSlide59.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9.xml" ContentType="application/vnd.openxmlformats-officedocument.presentationml.notesSlide+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52.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60.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6"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Lst>
  <p:sldSz cx="10080625" cy="567055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7.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pPr algn="ctr"/>
            <a:r>
              <a:rPr lang="en-US" sz="4400" b="0" u="none" strike="noStrike">
                <a:solidFill>
                  <a:srgbClr val="000000"/>
                </a:solidFill>
                <a:effectLst/>
                <a:uFillTx/>
                <a:latin typeface="Arial"/>
              </a:rPr>
              <a:t>Click to move the slide</a:t>
            </a:r>
            <a:endParaRPr lang="en-US" sz="4400" b="0" u="none" strike="noStrike">
              <a:solidFill>
                <a:srgbClr val="000000"/>
              </a:solidFill>
              <a:effectLst/>
              <a:uFillTx/>
              <a:latin typeface="Arial"/>
            </a:endParaRPr>
          </a:p>
        </p:txBody>
      </p:sp>
      <p:sp>
        <p:nvSpPr>
          <p:cNvPr id="45"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indent="0">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46"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47" name="PlaceHolder 4"/>
          <p:cNvSpPr>
            <a:spLocks noGrp="1"/>
          </p:cNvSpPr>
          <p:nvPr>
            <p:ph type="dt" idx="25"/>
          </p:nvPr>
        </p:nvSpPr>
        <p:spPr>
          <a:xfrm>
            <a:off x="4399200" y="0"/>
            <a:ext cx="3372840" cy="502560"/>
          </a:xfrm>
          <a:prstGeom prst="rect">
            <a:avLst/>
          </a:prstGeom>
          <a:noFill/>
          <a:ln w="0">
            <a:noFill/>
          </a:ln>
        </p:spPr>
        <p:txBody>
          <a:bodyPr lIns="0" rIns="0" t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48" name="PlaceHolder 5"/>
          <p:cNvSpPr>
            <a:spLocks noGrp="1"/>
          </p:cNvSpPr>
          <p:nvPr>
            <p:ph type="ftr" idx="26"/>
          </p:nvPr>
        </p:nvSpPr>
        <p:spPr>
          <a:xfrm>
            <a:off x="0" y="9555480"/>
            <a:ext cx="3372840" cy="502560"/>
          </a:xfrm>
          <a:prstGeom prst="rect">
            <a:avLst/>
          </a:prstGeom>
          <a:noFill/>
          <a:ln w="0">
            <a:noFill/>
          </a:ln>
        </p:spPr>
        <p:txBody>
          <a:bodyPr lIns="0" rIns="0" tIns="0" bIns="0" anchor="b">
            <a:noAutofit/>
          </a:bodyPr>
          <a:lstStyle>
            <a:lvl1pPr indent="0">
              <a:buNone/>
              <a:defRPr lang="en-US" sz="1400" b="0" u="none" strike="noStrike">
                <a:solidFill>
                  <a:srgbClr val="000000"/>
                </a:solidFill>
                <a:effectLst/>
                <a:uFillTx/>
                <a:latin typeface="Times New Roman"/>
              </a:defRPr>
            </a:lvl1pPr>
          </a:lstStyle>
          <a:p>
            <a:pPr indent="0">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49" name="PlaceHolder 6"/>
          <p:cNvSpPr>
            <a:spLocks noGrp="1"/>
          </p:cNvSpPr>
          <p:nvPr>
            <p:ph type="sldNum" idx="27"/>
          </p:nvPr>
        </p:nvSpPr>
        <p:spPr>
          <a:xfrm>
            <a:off x="4399200" y="9555480"/>
            <a:ext cx="3372840" cy="502560"/>
          </a:xfrm>
          <a:prstGeom prst="rect">
            <a:avLst/>
          </a:prstGeom>
          <a:noFill/>
          <a:ln w="0">
            <a:noFill/>
          </a:ln>
        </p:spPr>
        <p:txBody>
          <a:bodyPr lIns="0" rIns="0" t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CE325554-641D-4227-8D41-E6B736F66C89}" type="slidenum">
              <a:rPr lang="en-US" sz="1400" b="0" u="none" strike="noStrike">
                <a:solidFill>
                  <a:srgbClr val="000000"/>
                </a:solidFill>
                <a:effectLst/>
                <a:uFillTx/>
                <a:latin typeface="Times New Roman"/>
              </a:rPr>
              <a:t>1</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 Target="../slides/slide10.xml"/><Relationship Id="rId3"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hyperlink" Target="https://schaeffer.usc.edu/research/medicare-advantage-costs-taxpayers-22-more-per-enrollee-heres-how-payment-reform-could-help-close-the-gap/" TargetMode="External"/><Relationship Id="rId2" Type="http://schemas.openxmlformats.org/officeDocument/2006/relationships/slide" Target="../slides/slide11.xml"/><Relationship Id="rId3"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hyperlink" Target="https://www.youtube.com/watch?v=_khH6pZnHCM" TargetMode="External"/><Relationship Id="rId2" Type="http://schemas.openxmlformats.org/officeDocument/2006/relationships/hyperlink" Target="https://substack.com/redirect/2e0c69a1-fec8-40be-a625-de76d0cba41f?j=eyJ1IjoiNDVjdncifQ.8HtgKJC4X_5CWOJ7hWSClfaaJAhGmVpZwfZtkSRiOCk" TargetMode="External"/><Relationship Id="rId3" Type="http://schemas.openxmlformats.org/officeDocument/2006/relationships/slide" Target="../slides/slide12.xml"/><Relationship Id="rId4"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hyperlink" Target="https://www.cbo.gov/system/files/2022-02/57637-Single-Payer-Systems.pdf" TargetMode="External"/><Relationship Id="rId2" Type="http://schemas.openxmlformats.org/officeDocument/2006/relationships/hyperlink" Target="https://www.cnn.com/2018/08/04/opinions/medicare-for-all-makes-a-lot-of-sense-sachs/index.html" TargetMode="External"/><Relationship Id="rId3" Type="http://schemas.openxmlformats.org/officeDocument/2006/relationships/slide" Target="../slides/slide13.xml"/><Relationship Id="rId4"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hyperlink" Target="https://www.dataforprogress.org/blog/2025/11/medicare-for-all-is-popular-even-when-put-up-against-attacks" TargetMode="External"/><Relationship Id="rId2" Type="http://schemas.openxmlformats.org/officeDocument/2006/relationships/slide" Target="../slides/slide14.xml"/><Relationship Id="rId3"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hyperlink" Target="https://hoodline.com/2025/06/north-carolina-state-health-plan-faces-one-billion-dollar-shortfall-by-2027-audit-confirms/" TargetMode="External"/><Relationship Id="rId2" Type="http://schemas.openxmlformats.org/officeDocument/2006/relationships/hyperlink" Target="https://spectrumlocalnews.com/nc/charlotte/news/2025/12/09/medicaid-big-beautiful-bill-rural" TargetMode="External"/><Relationship Id="rId3" Type="http://schemas.openxmlformats.org/officeDocument/2006/relationships/slide" Target="../slides/slide15.xml"/><Relationship Id="rId4"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hyperlink" Target="https://www.cbo.gov/system/files/2022-02/57637-Single-Payer-Systems.pdf" TargetMode="External"/><Relationship Id="rId2" Type="http://schemas.openxmlformats.org/officeDocument/2006/relationships/hyperlink" Target="https://www.cnn.com/2018/08/04/opinions/medicare-for-all-makes-a-lot-of-sense-sachs/index.html" TargetMode="External"/><Relationship Id="rId3" Type="http://schemas.openxmlformats.org/officeDocument/2006/relationships/slide" Target="../slides/slide16.xml"/><Relationship Id="rId4"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slide" Target="../slides/slide17.xml"/><Relationship Id="rId3"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image" Target="../media/image62.png"/><Relationship Id="rId2" Type="http://schemas.openxmlformats.org/officeDocument/2006/relationships/slide" Target="../slides/slide2.xml"/><Relationship Id="rId3"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20.xml"/><Relationship Id="rId3"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21.xml"/><Relationship Id="rId3"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hyperlink" Target="https://home.treasury.gov/system/files/131/People-Enrolled-ACA-Mkt-Coverage-2014-24-09032024.pdf" TargetMode="External"/><Relationship Id="rId2" Type="http://schemas.openxmlformats.org/officeDocument/2006/relationships/hyperlink" Target="https://www.worldometers.info/world-population/us-population/" TargetMode="External"/><Relationship Id="rId3" Type="http://schemas.openxmlformats.org/officeDocument/2006/relationships/hyperlink" Target="https://nciom.org/counties" TargetMode="External"/><Relationship Id="rId4" Type="http://schemas.openxmlformats.org/officeDocument/2006/relationships/slide" Target="../slides/slide25.xml"/><Relationship Id="rId5"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27.xml"/><Relationship Id="rId3"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28.xml"/><Relationship Id="rId3"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29.xml"/><Relationship Id="rId3"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hyperlink" Target="https://www.protectourcare.org/wp-content/uploads/2024/02/greedwatch2023.pdf" TargetMode="External"/><Relationship Id="rId2" Type="http://schemas.openxmlformats.org/officeDocument/2006/relationships/slide" Target="../slides/slide30.xml"/><Relationship Id="rId3"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hyperlink" Target="https://healthcareuncovered.substack.com/p/the-86-trillion-public-private-partnership" TargetMode="External"/><Relationship Id="rId2" Type="http://schemas.openxmlformats.org/officeDocument/2006/relationships/hyperlink" Target="https://www.sunlightreportinsurance.com/" TargetMode="External"/><Relationship Id="rId3" Type="http://schemas.openxmlformats.org/officeDocument/2006/relationships/slide" Target="../slides/slide31.xml"/><Relationship Id="rId4"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 Target="../slides/slide32.xml"/><Relationship Id="rId3"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hyperlink" Target="https://schaeffer.usc.edu/research/medicare-advantage-costs-taxpayers-22-more-per-enrollee-heres-how-payment-reform-could-help-close-the-gap/" TargetMode="External"/><Relationship Id="rId2" Type="http://schemas.openxmlformats.org/officeDocument/2006/relationships/slide" Target="../slides/slide33.xml"/><Relationship Id="rId3"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hyperlink" Target="https://www.dataforprogress.org/blog/2025/11/medicare-for-all-is-popular-even-when-put-up-against-attacks" TargetMode="External"/><Relationship Id="rId2" Type="http://schemas.openxmlformats.org/officeDocument/2006/relationships/slide" Target="../slides/slide36.xml"/><Relationship Id="rId3"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hyperlink" Target="https://hoodline.com/2025/06/north-carolina-state-health-plan-faces-one-billion-dollar-shortfall-by-2027-audit-confirms/" TargetMode="External"/><Relationship Id="rId2" Type="http://schemas.openxmlformats.org/officeDocument/2006/relationships/hyperlink" Target="https://spectrumlocalnews.com/nc/charlotte/news/2025/12/09/medicaid-big-beautiful-bill-rural" TargetMode="External"/><Relationship Id="rId3" Type="http://schemas.openxmlformats.org/officeDocument/2006/relationships/slide" Target="../slides/slide37.xml"/><Relationship Id="rId4" Type="http://schemas.openxmlformats.org/officeDocument/2006/relationships/notesMaster" Target="../notesMasters/notesMaster1.xml"/>
</Relationships>
</file>

<file path=ppt/notesSlides/_rels/notesSlide38.xml.rels><?xml version="1.0" encoding="UTF-8"?>
<Relationships xmlns="http://schemas.openxmlformats.org/package/2006/relationships"><Relationship Id="rId1" Type="http://schemas.openxmlformats.org/officeDocument/2006/relationships/hyperlink" Target="https://www.cbo.gov/system/files/2022-02/57637-Single-Payer-Systems.pdf" TargetMode="External"/><Relationship Id="rId2" Type="http://schemas.openxmlformats.org/officeDocument/2006/relationships/slide" Target="../slides/slide38.xml"/><Relationship Id="rId3"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hyperlink" Target="https://home.treasury.gov/system/files/131/People-Enrolled-ACA-Mkt-Coverage-2014-24-09032024.pdf" TargetMode="External"/><Relationship Id="rId2" Type="http://schemas.openxmlformats.org/officeDocument/2006/relationships/hyperlink" Target="https://www.worldometers.info/world-population/us-population/" TargetMode="External"/><Relationship Id="rId3" Type="http://schemas.openxmlformats.org/officeDocument/2006/relationships/hyperlink" Target="https://nciom.org/counties" TargetMode="External"/><Relationship Id="rId4" Type="http://schemas.openxmlformats.org/officeDocument/2006/relationships/slide" Target="../slides/slide5.xml"/><Relationship Id="rId5" Type="http://schemas.openxmlformats.org/officeDocument/2006/relationships/notesMaster" Target="../notesMasters/notesMaster1.xml"/>
</Relationships>
</file>

<file path=ppt/notesSlides/_rels/notesSlide52.xml.rels><?xml version="1.0" encoding="UTF-8"?>
<Relationships xmlns="http://schemas.openxmlformats.org/package/2006/relationships"><Relationship Id="rId1" Type="http://schemas.openxmlformats.org/officeDocument/2006/relationships/hyperlink" Target="https://schaeffer.usc.edu/research/medicare-advantage-costs-taxpayers-22-more-per-enrollee-heres-how-payment-reform-could-help-close-the-gap/" TargetMode="External"/><Relationship Id="rId2" Type="http://schemas.openxmlformats.org/officeDocument/2006/relationships/slide" Target="../slides/slide52.xml"/><Relationship Id="rId3" Type="http://schemas.openxmlformats.org/officeDocument/2006/relationships/notesMaster" Target="../notesMasters/notesMaster1.xml"/>
</Relationships>
</file>

<file path=ppt/notesSlides/_rels/notesSlide53.xml.rels><?xml version="1.0" encoding="UTF-8"?>
<Relationships xmlns="http://schemas.openxmlformats.org/package/2006/relationships"><Relationship Id="rId1" Type="http://schemas.openxmlformats.org/officeDocument/2006/relationships/hyperlink" Target="https://razormetrics.com/2024/12/06/healthcare-dollar-breakdown/" TargetMode="External"/><Relationship Id="rId2" Type="http://schemas.openxmlformats.org/officeDocument/2006/relationships/slide" Target="../slides/slide53.xml"/><Relationship Id="rId3" Type="http://schemas.openxmlformats.org/officeDocument/2006/relationships/notesMaster" Target="../notesMasters/notesMaster1.xml"/>
</Relationships>
</file>

<file path=ppt/notesSlides/_rels/notesSlide54.xml.rels><?xml version="1.0" encoding="UTF-8"?>
<Relationships xmlns="http://schemas.openxmlformats.org/package/2006/relationships"><Relationship Id="rId1" Type="http://schemas.openxmlformats.org/officeDocument/2006/relationships/hyperlink" Target="https://healthcareuncovered.substack.com/p/the-double-whammy-behind-the-2026" TargetMode="External"/><Relationship Id="rId2" Type="http://schemas.openxmlformats.org/officeDocument/2006/relationships/hyperlink" Target="https://healthcareuncovered.substack.com/p/family-health-premiums-just-hit-27000" TargetMode="External"/><Relationship Id="rId3" Type="http://schemas.openxmlformats.org/officeDocument/2006/relationships/slide" Target="../slides/slide54.xml"/><Relationship Id="rId4" Type="http://schemas.openxmlformats.org/officeDocument/2006/relationships/notesMaster" Target="../notesMasters/notesMaster1.xml"/>
</Relationships>
</file>

<file path=ppt/notesSlides/_rels/notesSlide55.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
</Relationships>
</file>

<file path=ppt/notesSlides/_rels/notesSlide56.xml.rels><?xml version="1.0" encoding="UTF-8"?>
<Relationships xmlns="http://schemas.openxmlformats.org/package/2006/relationships"><Relationship Id="rId1" Type="http://schemas.openxmlformats.org/officeDocument/2006/relationships/hyperlink" Target="https://www.advisory.com/daily-briefing/2023/02/02/healthcare-spending" TargetMode="External"/><Relationship Id="rId2" Type="http://schemas.openxmlformats.org/officeDocument/2006/relationships/slide" Target="../slides/slide56.xml"/><Relationship Id="rId3" Type="http://schemas.openxmlformats.org/officeDocument/2006/relationships/notesMaster" Target="../notesMasters/notesMaster1.xml"/>
</Relationships>
</file>

<file path=ppt/notesSlides/_rels/notesSlide57.xml.rels><?xml version="1.0" encoding="UTF-8"?>
<Relationships xmlns="http://schemas.openxmlformats.org/package/2006/relationships"><Relationship Id="rId1" Type="http://schemas.openxmlformats.org/officeDocument/2006/relationships/hyperlink" Target="https://www.congress.gov/bill/119th-congress/house-bill/5433/text" TargetMode="External"/><Relationship Id="rId2" Type="http://schemas.openxmlformats.org/officeDocument/2006/relationships/slide" Target="../slides/slide57.xml"/><Relationship Id="rId3" Type="http://schemas.openxmlformats.org/officeDocument/2006/relationships/notesMaster" Target="../notesMasters/notesMaster1.xml"/>
</Relationships>
</file>

<file path=ppt/notesSlides/_rels/notesSlide58.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
</Relationships>
</file>

<file path=ppt/notesSlides/_rels/notesSlide59.xml.rels><?xml version="1.0" encoding="UTF-8"?>
<Relationships xmlns="http://schemas.openxmlformats.org/package/2006/relationships"><Relationship Id="rId1" Type="http://schemas.openxmlformats.org/officeDocument/2006/relationships/hyperlink" Target="https://www.congress.gov/bill/119th-congress/house-bill/3069/text" TargetMode="External"/><Relationship Id="rId2" Type="http://schemas.openxmlformats.org/officeDocument/2006/relationships/hyperlink" Target="https://www.youtube.com/watch?v=ASPdsS2qgjQ" TargetMode="External"/><Relationship Id="rId3" Type="http://schemas.openxmlformats.org/officeDocument/2006/relationships/slide" Target="../slides/slide59.xml"/><Relationship Id="rId4"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hyperlink" Target="https://www.commonwealthfund.org/publications/fund-reports/2024/sep/mirror-mirror-2024" TargetMode="External"/><Relationship Id="rId2" Type="http://schemas.openxmlformats.org/officeDocument/2006/relationships/image" Target="../media/image63.png"/><Relationship Id="rId3" Type="http://schemas.openxmlformats.org/officeDocument/2006/relationships/slide" Target="../slides/slide6.xml"/><Relationship Id="rId4" Type="http://schemas.openxmlformats.org/officeDocument/2006/relationships/notesMaster" Target="../notesMasters/notesMaster1.xml"/>
</Relationships>
</file>

<file path=ppt/notesSlides/_rels/notesSlide60.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
</Relationships>
</file>

<file path=ppt/notesSlides/_rels/notesSlide62.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
</Relationships>
</file>

<file path=ppt/notesSlides/_rels/notesSlide64.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
</Relationships>
</file>

<file path=ppt/notesSlides/_rels/notesSlide65.xml.rels><?xml version="1.0" encoding="UTF-8"?>
<Relationships xmlns="http://schemas.openxmlformats.org/package/2006/relationships"><Relationship Id="rId1" Type="http://schemas.openxmlformats.org/officeDocument/2006/relationships/hyperlink" Target="https://en.wikipedia.org/wiki/Universal_health_care_by_country" TargetMode="External"/><Relationship Id="rId2" Type="http://schemas.openxmlformats.org/officeDocument/2006/relationships/slide" Target="../slides/slide65.xml"/><Relationship Id="rId3"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hyperlink" Target="https://www.cms.gov/data-research/statistics-trends-and-reports/national-health-expenditure-data/nhe-fact-sheet" TargetMode="External"/><Relationship Id="rId2" Type="http://schemas.openxmlformats.org/officeDocument/2006/relationships/slide" Target="../slides/slide7.xml"/><Relationship Id="rId3"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hyperlink" Target="https://www.protectourcare.org/wp-content/uploads/2024/02/greedwatch2023.pdf" TargetMode="External"/><Relationship Id="rId2" Type="http://schemas.openxmlformats.org/officeDocument/2006/relationships/hyperlink" Target="https://www.oncologynewscentral.com/oncology/private-equity-acquisition-of-cancer-practices-tied-to-cost-increases-study-finds" TargetMode="External"/><Relationship Id="rId3" Type="http://schemas.openxmlformats.org/officeDocument/2006/relationships/slide" Target="../slides/slide8.xml"/><Relationship Id="rId4"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hyperlink" Target="https://healthcareuncovered.substack.com/p/the-86-trillion-public-private-partnership" TargetMode="External"/><Relationship Id="rId2" Type="http://schemas.openxmlformats.org/officeDocument/2006/relationships/hyperlink" Target="https://www.sunlightreportinsurance.com/" TargetMode="External"/><Relationship Id="rId3" Type="http://schemas.openxmlformats.org/officeDocument/2006/relationships/slide" Target="../slides/slide9.xml"/><Relationship Id="rId4"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PlaceHolder 1"/>
          <p:cNvSpPr>
            <a:spLocks noGrp="1"/>
          </p:cNvSpPr>
          <p:nvPr>
            <p:ph type="sldImg"/>
          </p:nvPr>
        </p:nvSpPr>
        <p:spPr>
          <a:xfrm>
            <a:off x="228600" y="1029240"/>
            <a:ext cx="6704280" cy="3771000"/>
          </a:xfrm>
          <a:prstGeom prst="rect">
            <a:avLst/>
          </a:prstGeom>
          <a:ln w="0">
            <a:noFill/>
          </a:ln>
        </p:spPr>
      </p:sp>
      <p:sp>
        <p:nvSpPr>
          <p:cNvPr id="411" name="PlaceHolder 2"/>
          <p:cNvSpPr>
            <a:spLocks noGrp="1"/>
          </p:cNvSpPr>
          <p:nvPr>
            <p:ph type="body"/>
          </p:nvPr>
        </p:nvSpPr>
        <p:spPr>
          <a:xfrm>
            <a:off x="777240" y="4777560"/>
            <a:ext cx="6217200" cy="4525560"/>
          </a:xfrm>
          <a:prstGeom prst="rect">
            <a:avLst/>
          </a:prstGeom>
          <a:noFill/>
          <a:ln w="0">
            <a:noFill/>
          </a:ln>
        </p:spPr>
        <p:txBody>
          <a:bodyPr lIns="0" rIns="0" tIns="0" bIns="0" anchor="t">
            <a:noAutofit/>
          </a:bodyPr>
          <a:p>
            <a:pPr indent="0">
              <a:buNone/>
            </a:pPr>
            <a:endParaRPr lang="en-US" sz="1800" b="0" u="none" strike="noStrike">
              <a:solidFill>
                <a:srgbClr val="000000"/>
              </a:solidFill>
              <a:effectLst/>
              <a:uFillTx/>
              <a:latin typeface="Arial"/>
            </a:endParaRPr>
          </a:p>
        </p:txBody>
      </p:sp>
      <p:sp>
        <p:nvSpPr>
          <p:cNvPr id="412" name=""/>
          <p:cNvSpPr/>
          <p:nvPr/>
        </p:nvSpPr>
        <p:spPr>
          <a:xfrm>
            <a:off x="685800" y="3539880"/>
            <a:ext cx="6063480" cy="6019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lang="en-US" sz="1800" b="0" u="none" strike="noStrike">
                <a:solidFill>
                  <a:schemeClr val="lt1"/>
                </a:solidFill>
                <a:effectLst/>
                <a:highlight>
                  <a:srgbClr val="000000"/>
                </a:highlight>
                <a:uFillTx/>
                <a:latin typeface="Arial"/>
              </a:rPr>
              <a:t>Most Slides will have an associated reference information </a:t>
            </a:r>
            <a:endParaRPr lang="en-US" sz="1800" b="0" u="none" strike="noStrike">
              <a:solidFill>
                <a:srgbClr val="000000"/>
              </a:solidFill>
              <a:effectLst/>
              <a:uFillTx/>
              <a:latin typeface="Arial"/>
            </a:endParaRPr>
          </a:p>
          <a:p>
            <a:pPr algn="ctr">
              <a:lnSpc>
                <a:spcPct val="100000"/>
              </a:lnSpc>
            </a:pPr>
            <a:r>
              <a:rPr lang="en-US" sz="1800" b="0" u="none" strike="noStrike">
                <a:solidFill>
                  <a:schemeClr val="lt1"/>
                </a:solidFill>
                <a:effectLst/>
                <a:highlight>
                  <a:srgbClr val="000000"/>
                </a:highlight>
                <a:uFillTx/>
                <a:latin typeface="Arial"/>
              </a:rPr>
              <a:t>viewable in the NOTES Presentation mode</a:t>
            </a:r>
            <a:r>
              <a:rPr lang="en-US" sz="1800" b="0" u="none" strike="noStrike">
                <a:solidFill>
                  <a:srgbClr val="000000"/>
                </a:solidFill>
                <a:effectLst/>
                <a:uFillTx/>
                <a:latin typeface="Arial"/>
              </a:rPr>
              <a:t>  </a:t>
            </a:r>
            <a:endParaRPr lang="en-US" sz="1800" b="0" u="none" strike="noStrike">
              <a:solidFill>
                <a:srgbClr val="000000"/>
              </a:solidFill>
              <a:effectLst/>
              <a:uFillTx/>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PlaceHolder 1"/>
          <p:cNvSpPr>
            <a:spLocks noGrp="1"/>
          </p:cNvSpPr>
          <p:nvPr>
            <p:ph type="sldImg"/>
          </p:nvPr>
        </p:nvSpPr>
        <p:spPr>
          <a:xfrm>
            <a:off x="533520" y="764280"/>
            <a:ext cx="6699960" cy="3766680"/>
          </a:xfrm>
          <a:prstGeom prst="rect">
            <a:avLst/>
          </a:prstGeom>
          <a:ln w="0">
            <a:noFill/>
          </a:ln>
        </p:spPr>
      </p:sp>
      <p:sp>
        <p:nvSpPr>
          <p:cNvPr id="434" name="PlaceHolder 2"/>
          <p:cNvSpPr>
            <a:spLocks noGrp="1"/>
          </p:cNvSpPr>
          <p:nvPr>
            <p:ph type="body"/>
          </p:nvPr>
        </p:nvSpPr>
        <p:spPr>
          <a:xfrm>
            <a:off x="777240" y="4777560"/>
            <a:ext cx="6212880" cy="4521240"/>
          </a:xfrm>
          <a:prstGeom prst="rect">
            <a:avLst/>
          </a:prstGeom>
          <a:noFill/>
          <a:ln w="0">
            <a:noFill/>
          </a:ln>
        </p:spPr>
        <p:txBody>
          <a:bodyPr lIns="0" rIns="0" tIns="0" bIns="0" anchor="t">
            <a:noAutofit/>
          </a:bodyPr>
          <a:p>
            <a:pPr indent="0">
              <a:buNone/>
            </a:pPr>
            <a:endParaRPr lang="en-US" sz="1800" b="0" u="none" strike="noStrike">
              <a:solidFill>
                <a:srgbClr val="000000"/>
              </a:solidFill>
              <a:effectLst/>
              <a:uFillTx/>
              <a:latin typeface="Arial"/>
            </a:endParaRPr>
          </a:p>
        </p:txBody>
      </p:sp>
      <p:pic>
        <p:nvPicPr>
          <p:cNvPr id="435" name=""/>
          <p:cNvPicPr/>
          <p:nvPr/>
        </p:nvPicPr>
        <p:blipFill>
          <a:blip r:embed="rId1"/>
          <a:stretch/>
        </p:blipFill>
        <p:spPr>
          <a:xfrm>
            <a:off x="1143000" y="5030640"/>
            <a:ext cx="4110120" cy="3880080"/>
          </a:xfrm>
          <a:prstGeom prst="rect">
            <a:avLst/>
          </a:prstGeom>
          <a:noFill/>
          <a:ln w="0">
            <a:noFill/>
          </a:ln>
        </p:spPr>
      </p:pic>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sldImg"/>
          </p:nvPr>
        </p:nvSpPr>
        <p:spPr>
          <a:xfrm>
            <a:off x="720720" y="900000"/>
            <a:ext cx="6113520" cy="3435840"/>
          </a:xfrm>
          <a:prstGeom prst="rect">
            <a:avLst/>
          </a:prstGeom>
          <a:ln w="0">
            <a:noFill/>
          </a:ln>
        </p:spPr>
      </p:sp>
      <p:sp>
        <p:nvSpPr>
          <p:cNvPr id="437" name="PlaceHolder 2"/>
          <p:cNvSpPr>
            <a:spLocks noGrp="1"/>
          </p:cNvSpPr>
          <p:nvPr>
            <p:ph type="body"/>
          </p:nvPr>
        </p:nvSpPr>
        <p:spPr>
          <a:xfrm>
            <a:off x="228600" y="4679640"/>
            <a:ext cx="6605280" cy="24004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https://schaeffer.usc.edu/research/medicare-advantage-costs-taxpayers-22-more-per-enrollee-heres-how-payment-reform-could-help-close-the-gap/</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https://www.medpac.gov/wp-content/uploads/2024/03/Mar24_Ch12_MedPAC_Report_To_Congress_SEC-1.pdf</a:t>
            </a:r>
            <a:endParaRPr lang="en-US" sz="2000" b="0" u="none" strike="noStrike">
              <a:solidFill>
                <a:srgbClr val="000000"/>
              </a:solidFill>
              <a:effectLst/>
              <a:uFillTx/>
              <a:latin typeface="Arial"/>
            </a:endParaRPr>
          </a:p>
        </p:txBody>
      </p:sp>
      <p:sp>
        <p:nvSpPr>
          <p:cNvPr id="438" name=""/>
          <p:cNvSpPr/>
          <p:nvPr/>
        </p:nvSpPr>
        <p:spPr>
          <a:xfrm>
            <a:off x="685800" y="6629400"/>
            <a:ext cx="5397840" cy="45108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https://www.youtube.com/watch?v=Ejoi9yfLVCc</a:t>
            </a:r>
            <a:endParaRPr lang="en-US" sz="1800" b="0" u="none" strike="noStrike">
              <a:solidFill>
                <a:srgbClr val="000000"/>
              </a:solidFill>
              <a:effectLst/>
              <a:uFillTx/>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9" name="PlaceHolder 1"/>
          <p:cNvSpPr>
            <a:spLocks noGrp="1"/>
          </p:cNvSpPr>
          <p:nvPr>
            <p:ph type="sldImg"/>
          </p:nvPr>
        </p:nvSpPr>
        <p:spPr>
          <a:xfrm>
            <a:off x="533520" y="764280"/>
            <a:ext cx="6703560" cy="3770280"/>
          </a:xfrm>
          <a:prstGeom prst="rect">
            <a:avLst/>
          </a:prstGeom>
          <a:ln w="0">
            <a:noFill/>
          </a:ln>
        </p:spPr>
      </p:sp>
      <p:sp>
        <p:nvSpPr>
          <p:cNvPr id="440" name="PlaceHolder 2"/>
          <p:cNvSpPr>
            <a:spLocks noGrp="1"/>
          </p:cNvSpPr>
          <p:nvPr>
            <p:ph type="body"/>
          </p:nvPr>
        </p:nvSpPr>
        <p:spPr>
          <a:xfrm>
            <a:off x="228600" y="4777560"/>
            <a:ext cx="7085520" cy="4524840"/>
          </a:xfrm>
          <a:prstGeom prst="rect">
            <a:avLst/>
          </a:prstGeom>
          <a:noFill/>
          <a:ln w="0">
            <a:noFill/>
          </a:ln>
        </p:spPr>
        <p:txBody>
          <a:bodyPr lIns="0" rIns="0" tIns="0" bIns="0" anchor="t">
            <a:noAutofit/>
          </a:bodyPr>
          <a:p>
            <a:pPr indent="0" algn="just">
              <a:lnSpc>
                <a:spcPct val="100000"/>
              </a:lnSpc>
              <a:buNone/>
              <a:tabLst>
                <a:tab algn="l" pos="0"/>
              </a:tabLst>
            </a:pPr>
            <a:r>
              <a:rPr lang="en-US" sz="2000" b="0" u="none" strike="noStrike">
                <a:solidFill>
                  <a:srgbClr val="000000"/>
                </a:solidFill>
                <a:effectLst/>
                <a:uFillTx/>
                <a:latin typeface="Arial"/>
              </a:rPr>
              <a:t>Learn About Pharmacy Benefit managers:</a:t>
            </a:r>
            <a:endParaRPr lang="en-US" sz="2000" b="0" u="none" strike="noStrike">
              <a:solidFill>
                <a:srgbClr val="000000"/>
              </a:solidFill>
              <a:effectLst/>
              <a:uFillTx/>
              <a:latin typeface="Arial"/>
            </a:endParaRPr>
          </a:p>
          <a:p>
            <a:pPr indent="0" algn="just">
              <a:lnSpc>
                <a:spcPct val="100000"/>
              </a:lnSpc>
              <a:buNone/>
              <a:tabLst>
                <a:tab algn="l" pos="0"/>
              </a:tabLst>
            </a:pPr>
            <a:r>
              <a:rPr lang="en-US" sz="2000" b="0" u="none" strike="noStrike">
                <a:solidFill>
                  <a:srgbClr val="000000"/>
                </a:solidFill>
                <a:effectLst/>
                <a:uFillTx/>
                <a:latin typeface="Arial"/>
                <a:hlinkClick r:id="rId1"/>
              </a:rPr>
              <a:t>https://www.youtube.com/watch?v=_khH6pZnHCM</a:t>
            </a:r>
            <a:endParaRPr lang="en-US" sz="2000" b="0" u="none" strike="noStrike">
              <a:solidFill>
                <a:srgbClr val="000000"/>
              </a:solidFill>
              <a:effectLst/>
              <a:uFillTx/>
              <a:latin typeface="Arial"/>
            </a:endParaRPr>
          </a:p>
          <a:p>
            <a:pPr indent="0" algn="just">
              <a:lnSpc>
                <a:spcPct val="100000"/>
              </a:lnSpc>
              <a:spcBef>
                <a:spcPts val="1191"/>
              </a:spcBef>
              <a:spcAft>
                <a:spcPts val="992"/>
              </a:spcAft>
              <a:buNone/>
              <a:tabLst>
                <a:tab algn="l" pos="0"/>
              </a:tabLst>
            </a:pPr>
            <a:r>
              <a:rPr lang="en-US" sz="2200" b="0" u="none" strike="noStrike">
                <a:solidFill>
                  <a:srgbClr val="000000"/>
                </a:solidFill>
                <a:effectLst/>
                <a:uFillTx/>
                <a:latin typeface="Arial"/>
              </a:rPr>
              <a:t>There’s nothing intrinsically wrong with a payment network, but PBMs are much much more profitable than networks running commodities should be. And the reason is that they have become monopolies with the ability to divert revenue that is supposed to travel over their networks to themselves. First let’s take the monopolization - it’s a heavily consolidated space after a spate of acquisitions in the 2000s and 2010s. Three PBMs - Caremark, OptumRx, and Express Scripts - </a:t>
            </a:r>
            <a:r>
              <a:rPr lang="en-US" sz="2200" b="0" u="none" strike="noStrike">
                <a:solidFill>
                  <a:srgbClr val="000000"/>
                </a:solidFill>
                <a:effectLst/>
                <a:uFillTx/>
                <a:latin typeface="Arial"/>
                <a:hlinkClick r:id="rId2"/>
              </a:rPr>
              <a:t>control 80% of the market</a:t>
            </a:r>
            <a:r>
              <a:rPr lang="en-US" sz="2200" b="0" u="none" strike="noStrike">
                <a:solidFill>
                  <a:srgbClr val="000000"/>
                </a:solidFill>
                <a:effectLst/>
                <a:uFillTx/>
                <a:latin typeface="Arial"/>
              </a:rPr>
              <a:t>. It’s a vertically integrated industry; the big three are owned by the biggest insurance companies, CVS, UnitedHealth, and Cigna. It’s also not regulated to prohibit conflicts of interest, the PBMs are allowed to price discriminate among the firms that must use their networks.</a:t>
            </a:r>
            <a:endParaRPr lang="en-US" sz="2200" b="0" u="none" strike="noStrike">
              <a:solidFill>
                <a:srgbClr val="000000"/>
              </a:solidFill>
              <a:effectLst/>
              <a:uFillTx/>
              <a:latin typeface="Arial"/>
            </a:endParaRPr>
          </a:p>
          <a:p>
            <a:pPr indent="0" algn="just">
              <a:lnSpc>
                <a:spcPct val="100000"/>
              </a:lnSpc>
              <a:spcBef>
                <a:spcPts val="1191"/>
              </a:spcBef>
              <a:spcAft>
                <a:spcPts val="992"/>
              </a:spcAft>
              <a:buNone/>
              <a:tabLst>
                <a:tab algn="l" pos="0"/>
              </a:tabLst>
            </a:pPr>
            <a:endParaRPr lang="en-US" sz="1000" b="0" u="none" strike="noStrike">
              <a:solidFill>
                <a:srgbClr val="000000"/>
              </a:solidFill>
              <a:effectLst/>
              <a:uFillTx/>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PlaceHolder 1"/>
          <p:cNvSpPr>
            <a:spLocks noGrp="1"/>
          </p:cNvSpPr>
          <p:nvPr>
            <p:ph type="sldImg"/>
          </p:nvPr>
        </p:nvSpPr>
        <p:spPr>
          <a:xfrm>
            <a:off x="720720" y="900000"/>
            <a:ext cx="6113520" cy="3435840"/>
          </a:xfrm>
          <a:prstGeom prst="rect">
            <a:avLst/>
          </a:prstGeom>
          <a:ln w="0">
            <a:noFill/>
          </a:ln>
        </p:spPr>
      </p:sp>
      <p:sp>
        <p:nvSpPr>
          <p:cNvPr id="442" name="PlaceHolder 2"/>
          <p:cNvSpPr>
            <a:spLocks noGrp="1"/>
          </p:cNvSpPr>
          <p:nvPr>
            <p:ph type="body"/>
          </p:nvPr>
        </p:nvSpPr>
        <p:spPr>
          <a:xfrm>
            <a:off x="720360" y="4679640"/>
            <a:ext cx="6113520" cy="103320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https://www.dataforprogress.org/blog/2025/11/medicare-for-all-is-popular-even-when-put-up-against-attacks</a:t>
            </a:r>
            <a:endParaRPr lang="en-US" sz="2000" b="0" u="none" strike="noStrike">
              <a:solidFill>
                <a:srgbClr val="000000"/>
              </a:solidFill>
              <a:effectLst/>
              <a:uFillTx/>
              <a:latin typeface="Arial"/>
            </a:endParaRPr>
          </a:p>
        </p:txBody>
      </p:sp>
      <p:sp>
        <p:nvSpPr>
          <p:cNvPr id="443" name="PlaceHolder 3"/>
          <p:cNvSpPr/>
          <p:nvPr/>
        </p:nvSpPr>
        <p:spPr>
          <a:xfrm>
            <a:off x="742320" y="6737040"/>
            <a:ext cx="6113520" cy="1719000"/>
          </a:xfrm>
          <a:prstGeom prst="rect">
            <a:avLst/>
          </a:prstGeom>
          <a:noFill/>
          <a:ln w="0">
            <a:noFill/>
          </a:ln>
        </p:spPr>
        <p:style>
          <a:lnRef idx="0"/>
          <a:fillRef idx="0"/>
          <a:effectRef idx="0"/>
          <a:fontRef idx="minor"/>
        </p:style>
        <p:txBody>
          <a:bodyPr lIns="0" rIns="0" tIns="17640" bIns="0" anchor="t">
            <a:noAutofit/>
          </a:bodyPr>
          <a:p>
            <a:pPr marL="216000">
              <a:lnSpc>
                <a:spcPct val="93000"/>
              </a:lnSpc>
              <a:spcBef>
                <a:spcPts val="51"/>
              </a:spcBef>
              <a:spcAft>
                <a:spcPts val="51"/>
              </a:spcAft>
              <a:tabLst>
                <a:tab algn="l" pos="0"/>
              </a:tabLst>
            </a:pPr>
            <a:r>
              <a:rPr lang="en-US" sz="2000" b="0" u="sng" strike="noStrike">
                <a:solidFill>
                  <a:srgbClr val="000000"/>
                </a:solidFill>
                <a:effectLst/>
                <a:uFillTx/>
                <a:latin typeface="Times New Roman"/>
                <a:ea typeface="Noto Serif CJK JP:palt;Noto Ser"/>
                <a:hlinkClick r:id="rId1"/>
              </a:rPr>
              <a:t>https://www.cbo.gov/system/files/2022-02/57637-Single-Payer-Systems.pdf</a:t>
            </a:r>
            <a:endParaRPr lang="en-US" sz="2000" b="0" u="none" strike="noStrike">
              <a:solidFill>
                <a:srgbClr val="000000"/>
              </a:solidFill>
              <a:effectLst/>
              <a:uFillTx/>
              <a:latin typeface="Arial"/>
            </a:endParaRPr>
          </a:p>
          <a:p>
            <a:pPr marL="216000">
              <a:lnSpc>
                <a:spcPct val="93000"/>
              </a:lnSpc>
              <a:spcBef>
                <a:spcPts val="51"/>
              </a:spcBef>
              <a:spcAft>
                <a:spcPts val="51"/>
              </a:spcAft>
              <a:tabLst>
                <a:tab algn="l" pos="0"/>
              </a:tabLst>
            </a:pPr>
            <a:endParaRPr lang="en-US" sz="2000" b="0" u="none" strike="noStrike">
              <a:solidFill>
                <a:srgbClr val="000000"/>
              </a:solidFill>
              <a:effectLst/>
              <a:uFillTx/>
              <a:latin typeface="Arial"/>
            </a:endParaRPr>
          </a:p>
          <a:p>
            <a:pPr marL="216000">
              <a:lnSpc>
                <a:spcPct val="93000"/>
              </a:lnSpc>
              <a:spcBef>
                <a:spcPts val="51"/>
              </a:spcBef>
              <a:spcAft>
                <a:spcPts val="51"/>
              </a:spcAft>
              <a:tabLst>
                <a:tab algn="l" pos="0"/>
              </a:tabLst>
            </a:pPr>
            <a:r>
              <a:rPr lang="en-US" sz="2000" b="0" u="none" strike="noStrike">
                <a:solidFill>
                  <a:srgbClr val="000000"/>
                </a:solidFill>
                <a:effectLst/>
                <a:uFillTx/>
                <a:latin typeface="Times New Roman"/>
                <a:ea typeface="Noto Serif CJK JP:palt;Noto Ser"/>
                <a:hlinkClick r:id="rId2"/>
              </a:rPr>
              <a:t>https://www.cnn.com/2018/08/04/opinions/medicare-for-all-makes-a-lot-of-sense-sachs/index.html</a:t>
            </a:r>
            <a:endParaRPr lang="en-US" sz="2000" b="0" u="none" strike="noStrike">
              <a:solidFill>
                <a:srgbClr val="000000"/>
              </a:solidFill>
              <a:effectLst/>
              <a:uFillTx/>
              <a:latin typeface="Arial"/>
            </a:endParaRPr>
          </a:p>
          <a:p>
            <a:pPr marL="216000">
              <a:lnSpc>
                <a:spcPct val="93000"/>
              </a:lnSpc>
              <a:spcBef>
                <a:spcPts val="51"/>
              </a:spcBef>
              <a:spcAft>
                <a:spcPts val="51"/>
              </a:spcAft>
              <a:tabLst>
                <a:tab algn="l" pos="0"/>
              </a:tabLst>
            </a:pPr>
            <a:endParaRPr lang="en-US" sz="2000" b="0" u="none" strike="noStrike">
              <a:solidFill>
                <a:srgbClr val="000000"/>
              </a:solidFill>
              <a:effectLst/>
              <a:uFillTx/>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type="sldImg"/>
          </p:nvPr>
        </p:nvSpPr>
        <p:spPr>
          <a:xfrm>
            <a:off x="720720" y="900000"/>
            <a:ext cx="6113520" cy="3435840"/>
          </a:xfrm>
          <a:prstGeom prst="rect">
            <a:avLst/>
          </a:prstGeom>
          <a:ln w="0">
            <a:noFill/>
          </a:ln>
        </p:spPr>
      </p:sp>
      <p:sp>
        <p:nvSpPr>
          <p:cNvPr id="445" name="PlaceHolder 2"/>
          <p:cNvSpPr>
            <a:spLocks noGrp="1"/>
          </p:cNvSpPr>
          <p:nvPr>
            <p:ph type="body"/>
          </p:nvPr>
        </p:nvSpPr>
        <p:spPr>
          <a:xfrm>
            <a:off x="720360" y="4679640"/>
            <a:ext cx="611352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https://www.dataforprogress.org/blog/2025/11/medicare-for-all-is-popular-even-when-put-up-against-attacks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https://www.cbpp.org/media/roughly-15-million-people-will-lose-coverage-and-become-uninsured-under-republican-health</a:t>
            </a:r>
            <a:endParaRPr lang="en-US" sz="2000" b="0" u="none" strike="noStrike">
              <a:solidFill>
                <a:srgbClr val="000000"/>
              </a:solidFill>
              <a:effectLst/>
              <a:uFillTx/>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PlaceHolder 1"/>
          <p:cNvSpPr>
            <a:spLocks noGrp="1"/>
          </p:cNvSpPr>
          <p:nvPr>
            <p:ph type="sldImg"/>
          </p:nvPr>
        </p:nvSpPr>
        <p:spPr>
          <a:xfrm>
            <a:off x="720720" y="900000"/>
            <a:ext cx="6113520" cy="3435840"/>
          </a:xfrm>
          <a:prstGeom prst="rect">
            <a:avLst/>
          </a:prstGeom>
          <a:ln w="0">
            <a:noFill/>
          </a:ln>
        </p:spPr>
      </p:sp>
      <p:sp>
        <p:nvSpPr>
          <p:cNvPr id="447" name="PlaceHolder 2"/>
          <p:cNvSpPr>
            <a:spLocks noGrp="1"/>
          </p:cNvSpPr>
          <p:nvPr>
            <p:ph type="body"/>
          </p:nvPr>
        </p:nvSpPr>
        <p:spPr>
          <a:xfrm>
            <a:off x="720360" y="4679640"/>
            <a:ext cx="611352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https://hoodline.com/2025/06/north-carolina-state-health-plan-faces-one-billion-dollar-shortfall-by-2027-audit-confirms/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https://spectrumlocalnews.com/nc/charlotte/news/2025/12/09/medicaid-big-beautiful-bill-rural</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720720" y="900000"/>
            <a:ext cx="6113520" cy="3435840"/>
          </a:xfrm>
          <a:prstGeom prst="rect">
            <a:avLst/>
          </a:prstGeom>
          <a:ln w="0">
            <a:noFill/>
          </a:ln>
        </p:spPr>
      </p:sp>
      <p:sp>
        <p:nvSpPr>
          <p:cNvPr id="449" name="PlaceHolder 2"/>
          <p:cNvSpPr>
            <a:spLocks noGrp="1"/>
          </p:cNvSpPr>
          <p:nvPr>
            <p:ph type="body"/>
          </p:nvPr>
        </p:nvSpPr>
        <p:spPr>
          <a:xfrm>
            <a:off x="720360" y="4679640"/>
            <a:ext cx="6113520" cy="171900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https://www.cbo.gov/system/files/2022-02/57637-Single-Payer-Systems.pdf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hlinkClick r:id="rId2"/>
              </a:rPr>
              <a:t>https://www.cnn.com/2018/08/04/opinions/medicare-for-all-makes-a-lot-of-sense-sachs/index.html</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50" name=""/>
          <p:cNvSpPr/>
          <p:nvPr/>
        </p:nvSpPr>
        <p:spPr>
          <a:xfrm>
            <a:off x="159480" y="7086600"/>
            <a:ext cx="7153560" cy="6004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800" b="0" u="none" strike="noStrike">
                <a:solidFill>
                  <a:srgbClr val="000000"/>
                </a:solidFill>
                <a:effectLst/>
                <a:uFillTx/>
                <a:latin typeface="Arial"/>
              </a:rPr>
              <a:t>https://www.medicare4allresolutions.org/is-a-local-resolution-already-underway-in-your-community/</a:t>
            </a:r>
            <a:endParaRPr lang="en-US" sz="1800" b="0" u="none" strike="noStrike">
              <a:solidFill>
                <a:srgbClr val="000000"/>
              </a:solidFill>
              <a:effectLst/>
              <a:uFillTx/>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sldImg"/>
          </p:nvPr>
        </p:nvSpPr>
        <p:spPr>
          <a:xfrm>
            <a:off x="533520" y="764280"/>
            <a:ext cx="6704280" cy="3771000"/>
          </a:xfrm>
          <a:prstGeom prst="rect">
            <a:avLst/>
          </a:prstGeom>
          <a:ln w="0">
            <a:noFill/>
          </a:ln>
        </p:spPr>
      </p:sp>
      <p:sp>
        <p:nvSpPr>
          <p:cNvPr id="452" name="PlaceHolder 2"/>
          <p:cNvSpPr>
            <a:spLocks noGrp="1"/>
          </p:cNvSpPr>
          <p:nvPr>
            <p:ph type="body"/>
          </p:nvPr>
        </p:nvSpPr>
        <p:spPr>
          <a:xfrm>
            <a:off x="777240" y="4777560"/>
            <a:ext cx="6217200" cy="4525560"/>
          </a:xfrm>
          <a:prstGeom prst="rect">
            <a:avLst/>
          </a:prstGeom>
          <a:noFill/>
          <a:ln w="0">
            <a:noFill/>
          </a:ln>
        </p:spPr>
        <p:txBody>
          <a:bodyPr lIns="0" rIns="0" tIns="0" bIns="0" anchor="t">
            <a:noAutofit/>
          </a:bodyPr>
          <a:p>
            <a:pPr indent="0">
              <a:lnSpc>
                <a:spcPct val="100000"/>
              </a:lnSpc>
              <a:spcBef>
                <a:spcPts val="1191"/>
              </a:spcBef>
              <a:spcAft>
                <a:spcPts val="992"/>
              </a:spcAft>
              <a:buNone/>
              <a:tabLst>
                <a:tab algn="l" pos="0"/>
              </a:tabLst>
            </a:pPr>
            <a:r>
              <a:rPr lang="en-US" sz="1600" b="1" u="none" strike="noStrike">
                <a:solidFill>
                  <a:srgbClr val="000000"/>
                </a:solidFill>
                <a:effectLst/>
                <a:uFillTx/>
                <a:latin typeface="Arial"/>
              </a:rPr>
              <a:t>Product details</a:t>
            </a:r>
            <a:endParaRPr lang="en-US" sz="1600" b="0" u="none" strike="noStrike">
              <a:solidFill>
                <a:srgbClr val="000000"/>
              </a:solidFill>
              <a:effectLst/>
              <a:uFillTx/>
              <a:latin typeface="Arial"/>
            </a:endParaRPr>
          </a:p>
          <a:p>
            <a:pPr indent="0">
              <a:lnSpc>
                <a:spcPct val="100000"/>
              </a:lnSpc>
              <a:spcBef>
                <a:spcPts val="1191"/>
              </a:spcBef>
              <a:spcAft>
                <a:spcPts val="992"/>
              </a:spcAft>
              <a:buNone/>
              <a:tabLst>
                <a:tab algn="l" pos="0"/>
              </a:tabLst>
            </a:pPr>
            <a:r>
              <a:rPr lang="en-US" sz="1000" b="0" u="none" strike="noStrike">
                <a:solidFill>
                  <a:srgbClr val="000000"/>
                </a:solidFill>
                <a:effectLst/>
                <a:uFillTx/>
                <a:latin typeface="Arial"/>
              </a:rPr>
              <a:t>ASIN </a:t>
            </a:r>
            <a:r>
              <a:rPr lang="en-US" sz="1000" b="0" u="none" strike="noStrike">
                <a:solidFill>
                  <a:srgbClr val="000000"/>
                </a:solidFill>
                <a:effectLst/>
                <a:uFillTx/>
                <a:latin typeface="Arial"/>
              </a:rPr>
              <a:t>‏</a:t>
            </a:r>
            <a:r>
              <a:rPr lang="en-US" sz="1000" b="0" u="none" strike="noStrike">
                <a:solidFill>
                  <a:srgbClr val="000000"/>
                </a:solidFill>
                <a:effectLst/>
                <a:uFillTx/>
                <a:latin typeface="Arial"/>
              </a:rPr>
              <a:t> </a:t>
            </a:r>
            <a:r>
              <a:rPr lang="en-US" sz="1000" b="0" u="none" strike="noStrike">
                <a:solidFill>
                  <a:srgbClr val="000000"/>
                </a:solidFill>
                <a:effectLst/>
                <a:uFillTx/>
                <a:latin typeface="Arial"/>
              </a:rPr>
              <a:t>: ‎ B0FFGM1TV8</a:t>
            </a:r>
            <a:endParaRPr lang="en-US" sz="1000" b="0" u="none" strike="noStrike">
              <a:solidFill>
                <a:srgbClr val="000000"/>
              </a:solidFill>
              <a:effectLst/>
              <a:uFillTx/>
              <a:latin typeface="Arial"/>
            </a:endParaRPr>
          </a:p>
          <a:p>
            <a:pPr indent="0">
              <a:lnSpc>
                <a:spcPct val="100000"/>
              </a:lnSpc>
              <a:spcBef>
                <a:spcPts val="1191"/>
              </a:spcBef>
              <a:spcAft>
                <a:spcPts val="992"/>
              </a:spcAft>
              <a:buNone/>
              <a:tabLst>
                <a:tab algn="l" pos="0"/>
              </a:tabLst>
            </a:pPr>
            <a:endParaRPr lang="en-US" sz="1000" b="0" u="none" strike="noStrike">
              <a:solidFill>
                <a:srgbClr val="000000"/>
              </a:solidFill>
              <a:effectLst/>
              <a:uFillTx/>
              <a:latin typeface="Arial"/>
            </a:endParaRPr>
          </a:p>
          <a:p>
            <a:pPr indent="0">
              <a:lnSpc>
                <a:spcPct val="100000"/>
              </a:lnSpc>
              <a:spcBef>
                <a:spcPts val="1191"/>
              </a:spcBef>
              <a:spcAft>
                <a:spcPts val="992"/>
              </a:spcAft>
              <a:buNone/>
              <a:tabLst>
                <a:tab algn="l" pos="0"/>
              </a:tabLst>
            </a:pPr>
            <a:endParaRPr lang="en-US" sz="1000" b="0" u="none" strike="noStrike">
              <a:solidFill>
                <a:srgbClr val="000000"/>
              </a:solidFill>
              <a:effectLst/>
              <a:uFillTx/>
              <a:latin typeface="Arial"/>
            </a:endParaRPr>
          </a:p>
          <a:p>
            <a:pPr indent="0">
              <a:lnSpc>
                <a:spcPct val="100000"/>
              </a:lnSpc>
              <a:spcBef>
                <a:spcPts val="1191"/>
              </a:spcBef>
              <a:spcAft>
                <a:spcPts val="992"/>
              </a:spcAft>
              <a:buNone/>
              <a:tabLst>
                <a:tab algn="l" pos="0"/>
              </a:tabLst>
            </a:pPr>
            <a:endParaRPr lang="en-US" sz="1000" b="0" u="none" strike="noStrike">
              <a:solidFill>
                <a:srgbClr val="000000"/>
              </a:solidFill>
              <a:effectLst/>
              <a:uFillTx/>
              <a:latin typeface="Arial"/>
            </a:endParaRPr>
          </a:p>
        </p:txBody>
      </p:sp>
      <p:pic>
        <p:nvPicPr>
          <p:cNvPr id="453" name=""/>
          <p:cNvPicPr/>
          <p:nvPr/>
        </p:nvPicPr>
        <p:blipFill>
          <a:blip r:embed="rId1"/>
          <a:stretch/>
        </p:blipFill>
        <p:spPr>
          <a:xfrm>
            <a:off x="457200" y="6459840"/>
            <a:ext cx="6857640" cy="3141000"/>
          </a:xfrm>
          <a:prstGeom prst="rect">
            <a:avLst/>
          </a:prstGeom>
          <a:noFill/>
          <a:ln w="0">
            <a:noFill/>
          </a:ln>
        </p:spPr>
      </p:pic>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PlaceHolder 1"/>
          <p:cNvSpPr>
            <a:spLocks noGrp="1"/>
          </p:cNvSpPr>
          <p:nvPr>
            <p:ph type="sldImg"/>
          </p:nvPr>
        </p:nvSpPr>
        <p:spPr>
          <a:xfrm>
            <a:off x="533520" y="764280"/>
            <a:ext cx="6703560" cy="3770280"/>
          </a:xfrm>
          <a:prstGeom prst="rect">
            <a:avLst/>
          </a:prstGeom>
          <a:ln w="0">
            <a:noFill/>
          </a:ln>
        </p:spPr>
      </p:sp>
      <p:sp>
        <p:nvSpPr>
          <p:cNvPr id="414" name="PlaceHolder 2"/>
          <p:cNvSpPr>
            <a:spLocks noGrp="1"/>
          </p:cNvSpPr>
          <p:nvPr>
            <p:ph type="body"/>
          </p:nvPr>
        </p:nvSpPr>
        <p:spPr>
          <a:xfrm>
            <a:off x="777240" y="4777560"/>
            <a:ext cx="6216480" cy="4524840"/>
          </a:xfrm>
          <a:prstGeom prst="rect">
            <a:avLst/>
          </a:prstGeom>
          <a:noFill/>
          <a:ln w="0">
            <a:noFill/>
          </a:ln>
        </p:spPr>
        <p:txBody>
          <a:bodyPr lIns="0" rIns="0" tIns="0" bIns="0" anchor="t">
            <a:noAutofit/>
          </a:bodyPr>
          <a:p>
            <a:pPr indent="0">
              <a:buNone/>
            </a:pPr>
            <a:endParaRPr lang="en-US" sz="1800" b="0" u="none" strike="noStrike">
              <a:solidFill>
                <a:srgbClr val="000000"/>
              </a:solidFill>
              <a:effectLst/>
              <a:uFillTx/>
              <a:latin typeface="Arial"/>
            </a:endParaRPr>
          </a:p>
        </p:txBody>
      </p:sp>
      <p:pic>
        <p:nvPicPr>
          <p:cNvPr id="415" name=""/>
          <p:cNvPicPr/>
          <p:nvPr/>
        </p:nvPicPr>
        <p:blipFill>
          <a:blip r:embed="rId1"/>
          <a:stretch/>
        </p:blipFill>
        <p:spPr>
          <a:xfrm>
            <a:off x="914400" y="5257800"/>
            <a:ext cx="5942520" cy="4065480"/>
          </a:xfrm>
          <a:prstGeom prst="rect">
            <a:avLst/>
          </a:prstGeom>
          <a:noFill/>
          <a:ln w="0">
            <a:noFill/>
          </a:ln>
        </p:spPr>
      </p:pic>
      <p:sp>
        <p:nvSpPr>
          <p:cNvPr id="416" name=""/>
          <p:cNvSpPr/>
          <p:nvPr/>
        </p:nvSpPr>
        <p:spPr>
          <a:xfrm>
            <a:off x="457200" y="9684360"/>
            <a:ext cx="6507360" cy="601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800" b="0" u="none" strike="noStrike">
                <a:solidFill>
                  <a:srgbClr val="000000"/>
                </a:solidFill>
                <a:effectLst/>
                <a:uFillTx/>
                <a:latin typeface="Arial"/>
              </a:rPr>
              <a:t>https://www.commonwealthfund.org/sites/default/files/2024-09/Blumenthal_mirror_mirror_2024_final_v2.pdf</a:t>
            </a:r>
            <a:endParaRPr lang="en-US" sz="1800" b="0" u="none" strike="noStrike">
              <a:solidFill>
                <a:srgbClr val="000000"/>
              </a:solidFill>
              <a:effectLst/>
              <a:uFillTx/>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PlaceHolder 1"/>
          <p:cNvSpPr>
            <a:spLocks noGrp="1"/>
          </p:cNvSpPr>
          <p:nvPr>
            <p:ph type="sldImg"/>
          </p:nvPr>
        </p:nvSpPr>
        <p:spPr>
          <a:xfrm>
            <a:off x="720720" y="900000"/>
            <a:ext cx="6113520" cy="3435840"/>
          </a:xfrm>
          <a:prstGeom prst="rect">
            <a:avLst/>
          </a:prstGeom>
          <a:ln w="0">
            <a:noFill/>
          </a:ln>
        </p:spPr>
      </p:sp>
      <p:sp>
        <p:nvSpPr>
          <p:cNvPr id="455" name="PlaceHolder 2"/>
          <p:cNvSpPr>
            <a:spLocks noGrp="1"/>
          </p:cNvSpPr>
          <p:nvPr>
            <p:ph type="body"/>
          </p:nvPr>
        </p:nvSpPr>
        <p:spPr>
          <a:xfrm>
            <a:off x="720360" y="4679640"/>
            <a:ext cx="611352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56" name=""/>
          <p:cNvSpPr/>
          <p:nvPr/>
        </p:nvSpPr>
        <p:spPr>
          <a:xfrm>
            <a:off x="685800" y="5575320"/>
            <a:ext cx="6166080" cy="59076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PlaceHolder 1"/>
          <p:cNvSpPr>
            <a:spLocks noGrp="1"/>
          </p:cNvSpPr>
          <p:nvPr>
            <p:ph type="sldImg"/>
          </p:nvPr>
        </p:nvSpPr>
        <p:spPr>
          <a:xfrm>
            <a:off x="720720" y="900000"/>
            <a:ext cx="6113520" cy="3435840"/>
          </a:xfrm>
          <a:prstGeom prst="rect">
            <a:avLst/>
          </a:prstGeom>
          <a:ln w="0">
            <a:noFill/>
          </a:ln>
        </p:spPr>
      </p:sp>
      <p:sp>
        <p:nvSpPr>
          <p:cNvPr id="458" name="PlaceHolder 2"/>
          <p:cNvSpPr>
            <a:spLocks noGrp="1"/>
          </p:cNvSpPr>
          <p:nvPr>
            <p:ph type="body"/>
          </p:nvPr>
        </p:nvSpPr>
        <p:spPr>
          <a:xfrm>
            <a:off x="720360" y="4679640"/>
            <a:ext cx="611352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59" name=""/>
          <p:cNvSpPr/>
          <p:nvPr/>
        </p:nvSpPr>
        <p:spPr>
          <a:xfrm>
            <a:off x="685800" y="5575320"/>
            <a:ext cx="6166080" cy="59076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PlaceHolder 1"/>
          <p:cNvSpPr>
            <a:spLocks noGrp="1"/>
          </p:cNvSpPr>
          <p:nvPr>
            <p:ph type="sldImg"/>
          </p:nvPr>
        </p:nvSpPr>
        <p:spPr>
          <a:xfrm>
            <a:off x="720720" y="900000"/>
            <a:ext cx="6113160" cy="3435480"/>
          </a:xfrm>
          <a:prstGeom prst="rect">
            <a:avLst/>
          </a:prstGeom>
          <a:ln w="0">
            <a:noFill/>
          </a:ln>
        </p:spPr>
      </p:sp>
      <p:sp>
        <p:nvSpPr>
          <p:cNvPr id="461" name="PlaceHolder 2"/>
          <p:cNvSpPr>
            <a:spLocks noGrp="1"/>
          </p:cNvSpPr>
          <p:nvPr>
            <p:ph type="body"/>
          </p:nvPr>
        </p:nvSpPr>
        <p:spPr>
          <a:xfrm>
            <a:off x="228600" y="4679640"/>
            <a:ext cx="708408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https://home.treasury.gov/system/files/131/People-Enrolled-ACA-Mkt-Coverage-2014-24-09032024.pdf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https://www.worldometers.info/world-population/us-population/</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rPr>
              <a:t>are-mobile-health-clinic-makes-ashe-debut/article_cd03a828-40bf-445b-bbca-7cb449dd9f01.html</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hlinkClick r:id="rId3"/>
              </a:rPr>
              <a:t>https://nciom.org/counties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rPr>
              <a:t>/ashe-county</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348 M 2024</a:t>
            </a:r>
            <a:endParaRPr lang="en-US" sz="2000" b="0" u="none" strike="noStrike">
              <a:solidFill>
                <a:srgbClr val="000000"/>
              </a:solidFill>
              <a:effectLst/>
              <a:uFillTx/>
              <a:latin typeface="Arial"/>
            </a:endParaRPr>
          </a:p>
        </p:txBody>
      </p:sp>
      <p:sp>
        <p:nvSpPr>
          <p:cNvPr id="462" name=""/>
          <p:cNvSpPr/>
          <p:nvPr/>
        </p:nvSpPr>
        <p:spPr>
          <a:xfrm>
            <a:off x="556920" y="9172440"/>
            <a:ext cx="5384160" cy="6976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2000" b="0" u="none" strike="noStrike">
                <a:solidFill>
                  <a:srgbClr val="000000"/>
                </a:solidFill>
                <a:effectLst/>
                <a:uFillTx/>
                <a:latin typeface="Arial"/>
                <a:ea typeface="Noto Serif CJK JP:palt;Noto Ser"/>
              </a:rPr>
              <a:t>https://https://elevationhealthpc.com/contact/www.ashepostandtimes.com/news/apphealthc</a:t>
            </a:r>
            <a:endParaRPr lang="en-US" sz="2000" b="0" u="none" strike="noStrike">
              <a:solidFill>
                <a:srgbClr val="000000"/>
              </a:solidFill>
              <a:effectLst/>
              <a:uFillTx/>
              <a:latin typeface="Arial"/>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PlaceHolder 1"/>
          <p:cNvSpPr>
            <a:spLocks noGrp="1"/>
          </p:cNvSpPr>
          <p:nvPr>
            <p:ph type="sldImg"/>
          </p:nvPr>
        </p:nvSpPr>
        <p:spPr>
          <a:xfrm>
            <a:off x="533520" y="764280"/>
            <a:ext cx="6702120" cy="3768840"/>
          </a:xfrm>
          <a:prstGeom prst="rect">
            <a:avLst/>
          </a:prstGeom>
          <a:ln w="0">
            <a:noFill/>
          </a:ln>
        </p:spPr>
      </p:sp>
      <p:sp>
        <p:nvSpPr>
          <p:cNvPr id="464" name="PlaceHolder 2"/>
          <p:cNvSpPr>
            <a:spLocks noGrp="1"/>
          </p:cNvSpPr>
          <p:nvPr>
            <p:ph type="body"/>
          </p:nvPr>
        </p:nvSpPr>
        <p:spPr>
          <a:xfrm>
            <a:off x="777240" y="4777560"/>
            <a:ext cx="6215040" cy="4523400"/>
          </a:xfrm>
          <a:prstGeom prst="rect">
            <a:avLst/>
          </a:prstGeom>
          <a:noFill/>
          <a:ln w="0">
            <a:noFill/>
          </a:ln>
        </p:spPr>
        <p:txBody>
          <a:bodyPr lIns="0" rIns="0" tIns="0" bIns="0" anchor="t">
            <a:noAutofit/>
          </a:bodyPr>
          <a:p>
            <a:pPr indent="0">
              <a:lnSpc>
                <a:spcPct val="100000"/>
              </a:lnSpc>
              <a:buNone/>
              <a:tabLst>
                <a:tab algn="l" pos="0"/>
              </a:tabLst>
            </a:pPr>
            <a:r>
              <a:rPr lang="en-US" sz="2000" b="0" u="none" strike="noStrike">
                <a:solidFill>
                  <a:srgbClr val="000000"/>
                </a:solidFill>
                <a:effectLst/>
                <a:uFillTx/>
                <a:latin typeface="Arial"/>
              </a:rPr>
              <a:t>https://www.commonwealthfund.org/publications/fund-reports/2024/sep/mirror-mirror-2024</a:t>
            </a:r>
            <a:endParaRPr lang="en-US" sz="2000" b="0" u="none" strike="noStrike">
              <a:solidFill>
                <a:srgbClr val="000000"/>
              </a:solidFill>
              <a:effectLst/>
              <a:uFillTx/>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PlaceHolder 1"/>
          <p:cNvSpPr>
            <a:spLocks noGrp="1"/>
          </p:cNvSpPr>
          <p:nvPr>
            <p:ph type="sldImg"/>
          </p:nvPr>
        </p:nvSpPr>
        <p:spPr>
          <a:xfrm>
            <a:off x="720720" y="900000"/>
            <a:ext cx="6113160" cy="3435480"/>
          </a:xfrm>
          <a:prstGeom prst="rect">
            <a:avLst/>
          </a:prstGeom>
          <a:ln w="0">
            <a:noFill/>
          </a:ln>
        </p:spPr>
      </p:sp>
      <p:sp>
        <p:nvSpPr>
          <p:cNvPr id="466"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67" name=""/>
          <p:cNvSpPr/>
          <p:nvPr/>
        </p:nvSpPr>
        <p:spPr>
          <a:xfrm>
            <a:off x="685800" y="5575320"/>
            <a:ext cx="6165720" cy="59040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PlaceHolder 1"/>
          <p:cNvSpPr>
            <a:spLocks noGrp="1"/>
          </p:cNvSpPr>
          <p:nvPr>
            <p:ph type="sldImg"/>
          </p:nvPr>
        </p:nvSpPr>
        <p:spPr>
          <a:xfrm>
            <a:off x="720720" y="900000"/>
            <a:ext cx="6113160" cy="3435480"/>
          </a:xfrm>
          <a:prstGeom prst="rect">
            <a:avLst/>
          </a:prstGeom>
          <a:ln w="0">
            <a:noFill/>
          </a:ln>
        </p:spPr>
      </p:sp>
      <p:sp>
        <p:nvSpPr>
          <p:cNvPr id="469"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70" name=""/>
          <p:cNvSpPr/>
          <p:nvPr/>
        </p:nvSpPr>
        <p:spPr>
          <a:xfrm>
            <a:off x="685800" y="5575320"/>
            <a:ext cx="6165720" cy="59040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PlaceHolder 1"/>
          <p:cNvSpPr>
            <a:spLocks noGrp="1"/>
          </p:cNvSpPr>
          <p:nvPr>
            <p:ph type="sldImg"/>
          </p:nvPr>
        </p:nvSpPr>
        <p:spPr>
          <a:xfrm>
            <a:off x="720720" y="900000"/>
            <a:ext cx="6113160" cy="3435480"/>
          </a:xfrm>
          <a:prstGeom prst="rect">
            <a:avLst/>
          </a:prstGeom>
          <a:ln w="0">
            <a:noFill/>
          </a:ln>
        </p:spPr>
      </p:sp>
      <p:sp>
        <p:nvSpPr>
          <p:cNvPr id="472"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73" name=""/>
          <p:cNvSpPr/>
          <p:nvPr/>
        </p:nvSpPr>
        <p:spPr>
          <a:xfrm>
            <a:off x="685800" y="5575320"/>
            <a:ext cx="6165720" cy="59040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4" name="PlaceHolder 1"/>
          <p:cNvSpPr>
            <a:spLocks noGrp="1"/>
          </p:cNvSpPr>
          <p:nvPr>
            <p:ph type="sldImg"/>
          </p:nvPr>
        </p:nvSpPr>
        <p:spPr>
          <a:xfrm>
            <a:off x="720720" y="900000"/>
            <a:ext cx="6113160" cy="3435480"/>
          </a:xfrm>
          <a:prstGeom prst="rect">
            <a:avLst/>
          </a:prstGeom>
          <a:ln w="0">
            <a:noFill/>
          </a:ln>
        </p:spPr>
      </p:sp>
      <p:sp>
        <p:nvSpPr>
          <p:cNvPr id="475"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https://www.protectourcare.org/wp-content/uploads/2024/02/greedwatch2023.pdf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https://www.protectourcare.org/wp-content/uploads/2025/12/2025_War-On-Health-Care.pdf</a:t>
            </a:r>
            <a:endParaRPr lang="en-US" sz="2000" b="0" u="none" strike="noStrike">
              <a:solidFill>
                <a:srgbClr val="000000"/>
              </a:solidFill>
              <a:effectLst/>
              <a:uFillTx/>
              <a:latin typeface="Arial"/>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PlaceHolder 1"/>
          <p:cNvSpPr>
            <a:spLocks noGrp="1"/>
          </p:cNvSpPr>
          <p:nvPr>
            <p:ph type="sldImg"/>
          </p:nvPr>
        </p:nvSpPr>
        <p:spPr>
          <a:xfrm>
            <a:off x="720720" y="900000"/>
            <a:ext cx="6113160" cy="3435480"/>
          </a:xfrm>
          <a:prstGeom prst="rect">
            <a:avLst/>
          </a:prstGeom>
          <a:ln w="0">
            <a:noFill/>
          </a:ln>
        </p:spPr>
      </p:sp>
      <p:sp>
        <p:nvSpPr>
          <p:cNvPr id="477"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https://healthcareuncovered.substack.com/p/the-86-trillion-public-private-partnership</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https://www.sunlightreportinsurance.com/</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https://healthcareuncovered.substack.com/p/how-big-insurance-got-so-big</a:t>
            </a:r>
            <a:endParaRPr lang="en-US" sz="2000" b="0" u="none" strike="noStrike">
              <a:solidFill>
                <a:srgbClr val="000000"/>
              </a:solidFill>
              <a:effectLst/>
              <a:uFillTx/>
              <a:latin typeface="Arial"/>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PlaceHolder 1"/>
          <p:cNvSpPr>
            <a:spLocks noGrp="1"/>
          </p:cNvSpPr>
          <p:nvPr>
            <p:ph type="sldImg"/>
          </p:nvPr>
        </p:nvSpPr>
        <p:spPr>
          <a:xfrm>
            <a:off x="533520" y="764280"/>
            <a:ext cx="6699600" cy="3766320"/>
          </a:xfrm>
          <a:prstGeom prst="rect">
            <a:avLst/>
          </a:prstGeom>
          <a:ln w="0">
            <a:noFill/>
          </a:ln>
        </p:spPr>
      </p:sp>
      <p:sp>
        <p:nvSpPr>
          <p:cNvPr id="479" name="PlaceHolder 2"/>
          <p:cNvSpPr>
            <a:spLocks noGrp="1"/>
          </p:cNvSpPr>
          <p:nvPr>
            <p:ph type="body"/>
          </p:nvPr>
        </p:nvSpPr>
        <p:spPr>
          <a:xfrm>
            <a:off x="777240" y="4777560"/>
            <a:ext cx="6212520" cy="4520880"/>
          </a:xfrm>
          <a:prstGeom prst="rect">
            <a:avLst/>
          </a:prstGeom>
          <a:noFill/>
          <a:ln w="0">
            <a:noFill/>
          </a:ln>
        </p:spPr>
        <p:txBody>
          <a:bodyPr lIns="0" rIns="0" tIns="0" bIns="0" anchor="t">
            <a:noAutofit/>
          </a:bodyPr>
          <a:p>
            <a:pPr indent="0">
              <a:buNone/>
            </a:pPr>
            <a:endParaRPr lang="en-US" sz="1800" b="0" u="none" strike="noStrike">
              <a:solidFill>
                <a:srgbClr val="000000"/>
              </a:solidFill>
              <a:effectLst/>
              <a:uFillTx/>
              <a:latin typeface="Arial"/>
            </a:endParaRPr>
          </a:p>
        </p:txBody>
      </p:sp>
      <p:pic>
        <p:nvPicPr>
          <p:cNvPr id="480" name=""/>
          <p:cNvPicPr/>
          <p:nvPr/>
        </p:nvPicPr>
        <p:blipFill>
          <a:blip r:embed="rId1"/>
          <a:stretch/>
        </p:blipFill>
        <p:spPr>
          <a:xfrm>
            <a:off x="1143000" y="5030640"/>
            <a:ext cx="4109760" cy="3879720"/>
          </a:xfrm>
          <a:prstGeom prst="rect">
            <a:avLst/>
          </a:prstGeom>
          <a:noFill/>
          <a:ln w="0">
            <a:noFill/>
          </a:ln>
        </p:spPr>
      </p:pic>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PlaceHolder 1"/>
          <p:cNvSpPr>
            <a:spLocks noGrp="1"/>
          </p:cNvSpPr>
          <p:nvPr>
            <p:ph type="sldImg"/>
          </p:nvPr>
        </p:nvSpPr>
        <p:spPr>
          <a:xfrm>
            <a:off x="720720" y="900000"/>
            <a:ext cx="6113160" cy="3435480"/>
          </a:xfrm>
          <a:prstGeom prst="rect">
            <a:avLst/>
          </a:prstGeom>
          <a:ln w="0">
            <a:noFill/>
          </a:ln>
        </p:spPr>
      </p:sp>
      <p:sp>
        <p:nvSpPr>
          <p:cNvPr id="482" name="PlaceHolder 2"/>
          <p:cNvSpPr>
            <a:spLocks noGrp="1"/>
          </p:cNvSpPr>
          <p:nvPr>
            <p:ph type="body"/>
          </p:nvPr>
        </p:nvSpPr>
        <p:spPr>
          <a:xfrm>
            <a:off x="720360" y="4679640"/>
            <a:ext cx="6113160" cy="240012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https://schaeffer.usc.edu/research/medicare-advantage-costs-taxpayers-22-more-per-enrollee-heres-how-payment-reform-could-help-close-the-gap/</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https://www.medpac.gov/wp-content/uploads/2024/03/Mar24_Ch12_MedPAC_Report_To_Congress_SEC-1.pdf</a:t>
            </a:r>
            <a:endParaRPr lang="en-US" sz="2000" b="0" u="none" strike="noStrike">
              <a:solidFill>
                <a:srgbClr val="000000"/>
              </a:solidFill>
              <a:effectLst/>
              <a:uFillTx/>
              <a:latin typeface="Arial"/>
            </a:endParaRPr>
          </a:p>
        </p:txBody>
      </p:sp>
      <p:sp>
        <p:nvSpPr>
          <p:cNvPr id="483" name=""/>
          <p:cNvSpPr/>
          <p:nvPr/>
        </p:nvSpPr>
        <p:spPr>
          <a:xfrm>
            <a:off x="685800" y="6629400"/>
            <a:ext cx="5397480" cy="45072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https://www.youtube.com/watch?v=Ejoi9yfLVCc</a:t>
            </a:r>
            <a:endParaRPr lang="en-US" sz="1800" b="0" u="none" strike="noStrike">
              <a:solidFill>
                <a:srgbClr val="000000"/>
              </a:solidFill>
              <a:effectLst/>
              <a:uFillTx/>
              <a:latin typeface="Arial"/>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PlaceHolder 1"/>
          <p:cNvSpPr>
            <a:spLocks noGrp="1"/>
          </p:cNvSpPr>
          <p:nvPr>
            <p:ph type="sldImg"/>
          </p:nvPr>
        </p:nvSpPr>
        <p:spPr>
          <a:xfrm>
            <a:off x="720720" y="900000"/>
            <a:ext cx="6113160" cy="3435480"/>
          </a:xfrm>
          <a:prstGeom prst="rect">
            <a:avLst/>
          </a:prstGeom>
          <a:ln w="0">
            <a:noFill/>
          </a:ln>
        </p:spPr>
      </p:sp>
      <p:sp>
        <p:nvSpPr>
          <p:cNvPr id="485"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https://www.dataforprogress.org/blog/2025/11/medicare-for-all-is-popular-even-when-put-up-against-attacks</a:t>
            </a:r>
            <a:endParaRPr lang="en-US" sz="2000" b="0" u="none" strike="noStrike">
              <a:solidFill>
                <a:srgbClr val="000000"/>
              </a:solidFill>
              <a:effectLst/>
              <a:uFillTx/>
              <a:latin typeface="Arial"/>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6" name="PlaceHolder 1"/>
          <p:cNvSpPr>
            <a:spLocks noGrp="1"/>
          </p:cNvSpPr>
          <p:nvPr>
            <p:ph type="sldImg"/>
          </p:nvPr>
        </p:nvSpPr>
        <p:spPr>
          <a:xfrm>
            <a:off x="720720" y="900000"/>
            <a:ext cx="6113160" cy="3435480"/>
          </a:xfrm>
          <a:prstGeom prst="rect">
            <a:avLst/>
          </a:prstGeom>
          <a:ln w="0">
            <a:noFill/>
          </a:ln>
        </p:spPr>
      </p:sp>
      <p:sp>
        <p:nvSpPr>
          <p:cNvPr id="487"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https://www.dataforprogress.org/blog/2025/11/medicare-for-all-is-popular-even-when-put-up-against-attacks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https://www.cbpp.org/media/roughly-15-million-people-will-lose-coverage-and-become-uninsured-under-republican-health</a:t>
            </a:r>
            <a:endParaRPr lang="en-US" sz="2000" b="0" u="none" strike="noStrike">
              <a:solidFill>
                <a:srgbClr val="000000"/>
              </a:solidFill>
              <a:effectLst/>
              <a:uFillTx/>
              <a:latin typeface="Arial"/>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1"/>
          <p:cNvSpPr>
            <a:spLocks noGrp="1"/>
          </p:cNvSpPr>
          <p:nvPr>
            <p:ph type="sldImg"/>
          </p:nvPr>
        </p:nvSpPr>
        <p:spPr>
          <a:xfrm>
            <a:off x="720720" y="900000"/>
            <a:ext cx="6113160" cy="3435480"/>
          </a:xfrm>
          <a:prstGeom prst="rect">
            <a:avLst/>
          </a:prstGeom>
          <a:ln w="0">
            <a:noFill/>
          </a:ln>
        </p:spPr>
      </p:sp>
      <p:sp>
        <p:nvSpPr>
          <p:cNvPr id="489"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https://hoodline.com/2025/06/north-carolina-state-health-plan-faces-one-billion-dollar-shortfall-by-2027-audit-confirms/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https://spectrumlocalnews.com/nc/charlotte/news/2025/12/09/medicaid-big-beautiful-bill-rural</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0" name="PlaceHolder 1"/>
          <p:cNvSpPr>
            <a:spLocks noGrp="1"/>
          </p:cNvSpPr>
          <p:nvPr>
            <p:ph type="sldImg"/>
          </p:nvPr>
        </p:nvSpPr>
        <p:spPr>
          <a:xfrm>
            <a:off x="720720" y="900000"/>
            <a:ext cx="6113160" cy="3435480"/>
          </a:xfrm>
          <a:prstGeom prst="rect">
            <a:avLst/>
          </a:prstGeom>
          <a:ln w="0">
            <a:noFill/>
          </a:ln>
        </p:spPr>
      </p:sp>
      <p:sp>
        <p:nvSpPr>
          <p:cNvPr id="491"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https://www.cbo.gov/system/files/2022-02/57637-Single-Payer-Systems.pdf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https://www.cnn.com/2018/08/04/opinions/medicare-for-all-makes-a-lot-of-sense-sachs/index.html</a:t>
            </a:r>
            <a:endParaRPr lang="en-US" sz="2000" b="0" u="none" strike="noStrike">
              <a:solidFill>
                <a:srgbClr val="000000"/>
              </a:solidFill>
              <a:effectLst/>
              <a:uFillTx/>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PlaceHolder 1"/>
          <p:cNvSpPr>
            <a:spLocks noGrp="1"/>
          </p:cNvSpPr>
          <p:nvPr>
            <p:ph type="sldImg"/>
          </p:nvPr>
        </p:nvSpPr>
        <p:spPr>
          <a:xfrm>
            <a:off x="720720" y="900000"/>
            <a:ext cx="6113520" cy="3435840"/>
          </a:xfrm>
          <a:prstGeom prst="rect">
            <a:avLst/>
          </a:prstGeom>
          <a:ln w="0">
            <a:noFill/>
          </a:ln>
        </p:spPr>
      </p:sp>
      <p:sp>
        <p:nvSpPr>
          <p:cNvPr id="418" name="PlaceHolder 2"/>
          <p:cNvSpPr>
            <a:spLocks noGrp="1"/>
          </p:cNvSpPr>
          <p:nvPr>
            <p:ph type="body"/>
          </p:nvPr>
        </p:nvSpPr>
        <p:spPr>
          <a:xfrm>
            <a:off x="228600" y="4679640"/>
            <a:ext cx="708444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https://home.treasury.gov/system/files/131/People-Enrolled-ACA-Mkt-Coverage-2014-24-09032024.pdf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https://www.worldometers.info/world-population/us-population/</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rPr>
              <a:t>are-mobile-health-clinic-makes-ashe-debut/article_cd03a828-40bf-445b-bbca-7cb449dd9f01.html</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hlinkClick r:id="rId3"/>
              </a:rPr>
              <a:t>https://nciom.org/counties</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Arial"/>
                <a:ea typeface="Noto Serif CJK JP:palt;Noto Ser"/>
              </a:rPr>
              <a:t>/ashe-county</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348 M 2024   US population </a:t>
            </a:r>
            <a:endParaRPr lang="en-US" sz="2000" b="0" u="none" strike="noStrike">
              <a:solidFill>
                <a:srgbClr val="000000"/>
              </a:solidFill>
              <a:effectLst/>
              <a:uFillTx/>
              <a:latin typeface="Arial"/>
            </a:endParaRPr>
          </a:p>
        </p:txBody>
      </p:sp>
      <p:sp>
        <p:nvSpPr>
          <p:cNvPr id="419" name=""/>
          <p:cNvSpPr/>
          <p:nvPr/>
        </p:nvSpPr>
        <p:spPr>
          <a:xfrm>
            <a:off x="457200" y="8516880"/>
            <a:ext cx="5384520" cy="655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2000" b="0" u="none" strike="noStrike">
                <a:solidFill>
                  <a:srgbClr val="000000"/>
                </a:solidFill>
                <a:effectLst/>
                <a:uFillTx/>
                <a:latin typeface="Arial"/>
                <a:ea typeface="Noto Serif CJK JP:palt;Noto Ser"/>
              </a:rPr>
              <a:t>https://https://elevationhealthpc.com/contact/www.ashepostandtimes.com/news/apphealthc</a:t>
            </a:r>
            <a:endParaRPr lang="en-US" sz="2000" b="0" u="none" strike="noStrike">
              <a:solidFill>
                <a:srgbClr val="000000"/>
              </a:solidFill>
              <a:effectLst/>
              <a:uFillTx/>
              <a:latin typeface="Arial"/>
            </a:endParaRPr>
          </a:p>
        </p:txBody>
      </p:sp>
      <p:sp>
        <p:nvSpPr>
          <p:cNvPr id="420" name=""/>
          <p:cNvSpPr/>
          <p:nvPr/>
        </p:nvSpPr>
        <p:spPr>
          <a:xfrm>
            <a:off x="685800" y="9714240"/>
            <a:ext cx="4114440" cy="857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800" b="0" u="none" strike="noStrike">
                <a:solidFill>
                  <a:srgbClr val="000000"/>
                </a:solidFill>
                <a:effectLst/>
                <a:uFillTx/>
                <a:latin typeface="Arial"/>
              </a:rPr>
              <a:t>Direct Care Model  New River Wellness Jefferson NC  and Elevation Health West Jefferson NC</a:t>
            </a:r>
            <a:endParaRPr lang="en-US" sz="1800" b="0" u="none" strike="noStrike">
              <a:solidFill>
                <a:srgbClr val="000000"/>
              </a:solidFill>
              <a:effectLst/>
              <a:uFillTx/>
              <a:latin typeface="Arial"/>
            </a:endParaRP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2" name="PlaceHolder 1"/>
          <p:cNvSpPr>
            <a:spLocks noGrp="1"/>
          </p:cNvSpPr>
          <p:nvPr>
            <p:ph type="sldImg"/>
          </p:nvPr>
        </p:nvSpPr>
        <p:spPr>
          <a:xfrm>
            <a:off x="720720" y="900000"/>
            <a:ext cx="6113160" cy="3435480"/>
          </a:xfrm>
          <a:prstGeom prst="rect">
            <a:avLst/>
          </a:prstGeom>
          <a:ln w="0">
            <a:noFill/>
          </a:ln>
        </p:spPr>
      </p:sp>
      <p:sp>
        <p:nvSpPr>
          <p:cNvPr id="493" name="PlaceHolder 2"/>
          <p:cNvSpPr>
            <a:spLocks noGrp="1"/>
          </p:cNvSpPr>
          <p:nvPr>
            <p:ph type="body"/>
          </p:nvPr>
        </p:nvSpPr>
        <p:spPr>
          <a:xfrm>
            <a:off x="720360" y="4679640"/>
            <a:ext cx="6113160" cy="240012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https://schaeffer.usc.edu/research/medicare-advantage-costs-taxpayers-22-more-per-enrollee-heres-how-payment-reform-could-help-close-the-gap/</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https://www.medpac.gov/wp-content/uploads/2024/03/Mar24_Ch12_MedPAC_Report_To_Congress_SEC-1.pdf</a:t>
            </a:r>
            <a:endParaRPr lang="en-US" sz="2000" b="0" u="none" strike="noStrike">
              <a:solidFill>
                <a:srgbClr val="000000"/>
              </a:solidFill>
              <a:effectLst/>
              <a:uFillTx/>
              <a:latin typeface="Arial"/>
            </a:endParaRPr>
          </a:p>
        </p:txBody>
      </p:sp>
      <p:sp>
        <p:nvSpPr>
          <p:cNvPr id="494" name=""/>
          <p:cNvSpPr/>
          <p:nvPr/>
        </p:nvSpPr>
        <p:spPr>
          <a:xfrm>
            <a:off x="685800" y="6629400"/>
            <a:ext cx="5397480" cy="45072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https://www.youtube.com/watch?v=Ejoi9yfLVCc</a:t>
            </a:r>
            <a:endParaRPr lang="en-US" sz="1800" b="0" u="none" strike="noStrike">
              <a:solidFill>
                <a:srgbClr val="000000"/>
              </a:solidFill>
              <a:effectLst/>
              <a:uFillTx/>
              <a:latin typeface="Arial"/>
            </a:endParaRP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PlaceHolder 1"/>
          <p:cNvSpPr>
            <a:spLocks noGrp="1"/>
          </p:cNvSpPr>
          <p:nvPr>
            <p:ph type="sldImg"/>
          </p:nvPr>
        </p:nvSpPr>
        <p:spPr>
          <a:xfrm>
            <a:off x="720720" y="900000"/>
            <a:ext cx="6113160" cy="3435480"/>
          </a:xfrm>
          <a:prstGeom prst="rect">
            <a:avLst/>
          </a:prstGeom>
          <a:ln w="0">
            <a:noFill/>
          </a:ln>
        </p:spPr>
      </p:sp>
      <p:sp>
        <p:nvSpPr>
          <p:cNvPr id="496"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https://razormetrics.com/2024/12/06/healthcare-dollar-breakdown/</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7" name="PlaceHolder 1"/>
          <p:cNvSpPr>
            <a:spLocks noGrp="1"/>
          </p:cNvSpPr>
          <p:nvPr>
            <p:ph type="sldImg"/>
          </p:nvPr>
        </p:nvSpPr>
        <p:spPr>
          <a:xfrm>
            <a:off x="720720" y="900000"/>
            <a:ext cx="6113160" cy="3435480"/>
          </a:xfrm>
          <a:prstGeom prst="rect">
            <a:avLst/>
          </a:prstGeom>
          <a:ln w="0">
            <a:noFill/>
          </a:ln>
        </p:spPr>
      </p:sp>
      <p:sp>
        <p:nvSpPr>
          <p:cNvPr id="498" name="PlaceHolder 2"/>
          <p:cNvSpPr>
            <a:spLocks noGrp="1"/>
          </p:cNvSpPr>
          <p:nvPr>
            <p:ph type="body"/>
          </p:nvPr>
        </p:nvSpPr>
        <p:spPr>
          <a:xfrm>
            <a:off x="720360" y="4679640"/>
            <a:ext cx="6113160" cy="102852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https://healthcareuncovered.substack.com/p/the-double-whammy-behind-the-2026</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99" name=""/>
          <p:cNvSpPr/>
          <p:nvPr/>
        </p:nvSpPr>
        <p:spPr>
          <a:xfrm>
            <a:off x="914400" y="5911920"/>
            <a:ext cx="6337080" cy="59040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sng" strike="noStrike">
                <a:solidFill>
                  <a:srgbClr val="000000"/>
                </a:solidFill>
                <a:effectLst/>
                <a:uFillTx/>
                <a:latin typeface="Times New Roman"/>
                <a:hlinkClick r:id="rId2"/>
              </a:rPr>
              <a:t>https://healthcareuncovered.substack.com/p/family-health-premiums-just-hit-27000</a:t>
            </a:r>
            <a:endParaRPr lang="en-US" sz="1800" b="0" u="none" strike="noStrike">
              <a:solidFill>
                <a:srgbClr val="000000"/>
              </a:solidFill>
              <a:effectLst/>
              <a:uFillTx/>
              <a:latin typeface="Arial"/>
            </a:endParaRPr>
          </a:p>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endParaRPr lang="en-US" sz="1800" b="0" u="none" strike="noStrike">
              <a:solidFill>
                <a:srgbClr val="000000"/>
              </a:solidFill>
              <a:effectLst/>
              <a:uFillTx/>
              <a:latin typeface="Arial"/>
            </a:endParaRPr>
          </a:p>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endParaRPr lang="en-US" sz="1800" b="0" u="none" strike="noStrike">
              <a:solidFill>
                <a:srgbClr val="000000"/>
              </a:solidFill>
              <a:effectLst/>
              <a:uFillTx/>
              <a:latin typeface="Arial"/>
            </a:endParaRPr>
          </a:p>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endParaRPr lang="en-US" sz="1800" b="0" u="none" strike="noStrike">
              <a:solidFill>
                <a:srgbClr val="000000"/>
              </a:solidFill>
              <a:effectLst/>
              <a:uFillTx/>
              <a:latin typeface="Arial"/>
            </a:endParaRPr>
          </a:p>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https://www.thirdway.org/memo/the-republican-health-care-price-hike.pdf</a:t>
            </a:r>
            <a:endParaRPr lang="en-US" sz="1800" b="0" u="none" strike="noStrike">
              <a:solidFill>
                <a:srgbClr val="000000"/>
              </a:solidFill>
              <a:effectLst/>
              <a:uFillTx/>
              <a:latin typeface="Arial"/>
            </a:endParaRP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0" name="PlaceHolder 1"/>
          <p:cNvSpPr>
            <a:spLocks noGrp="1"/>
          </p:cNvSpPr>
          <p:nvPr>
            <p:ph type="sldImg"/>
          </p:nvPr>
        </p:nvSpPr>
        <p:spPr>
          <a:xfrm>
            <a:off x="720720" y="900000"/>
            <a:ext cx="6113160" cy="3435480"/>
          </a:xfrm>
          <a:prstGeom prst="rect">
            <a:avLst/>
          </a:prstGeom>
          <a:ln w="0">
            <a:noFill/>
          </a:ln>
        </p:spPr>
      </p:sp>
      <p:sp>
        <p:nvSpPr>
          <p:cNvPr id="501"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1" u="none" strike="noStrike">
                <a:solidFill>
                  <a:srgbClr val="000000"/>
                </a:solidFill>
                <a:effectLst/>
                <a:uFillTx/>
                <a:latin typeface="Arial"/>
                <a:ea typeface="Arial"/>
              </a:rPr>
              <a:t>PLOS Medicine | </a:t>
            </a:r>
            <a:r>
              <a:rPr lang="en-US" sz="2000" b="1" u="none" strike="noStrike">
                <a:solidFill>
                  <a:srgbClr val="2c5cfb"/>
                </a:solidFill>
                <a:effectLst/>
                <a:uFillTx/>
                <a:latin typeface="Arial"/>
                <a:ea typeface="Arial"/>
              </a:rPr>
              <a:t>https://doi.org/10.1371/journal.pmed.1003013 </a:t>
            </a:r>
            <a:r>
              <a:rPr lang="en-US" sz="2000" b="1" u="none" strike="noStrike">
                <a:solidFill>
                  <a:srgbClr val="000000"/>
                </a:solidFill>
                <a:effectLst/>
                <a:uFillTx/>
                <a:latin typeface="Arial"/>
                <a:ea typeface="Arial"/>
              </a:rPr>
              <a:t>January 15, 2020</a:t>
            </a:r>
            <a:endParaRPr lang="en-US" sz="2000" b="0" u="none" strike="noStrike">
              <a:solidFill>
                <a:srgbClr val="000000"/>
              </a:solidFill>
              <a:effectLst/>
              <a:uFillTx/>
              <a:latin typeface="Arial"/>
            </a:endParaRP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2" name="PlaceHolder 1"/>
          <p:cNvSpPr>
            <a:spLocks noGrp="1"/>
          </p:cNvSpPr>
          <p:nvPr>
            <p:ph type="sldImg"/>
          </p:nvPr>
        </p:nvSpPr>
        <p:spPr>
          <a:xfrm>
            <a:off x="720720" y="900000"/>
            <a:ext cx="6113160" cy="3435480"/>
          </a:xfrm>
          <a:prstGeom prst="rect">
            <a:avLst/>
          </a:prstGeom>
          <a:ln w="0">
            <a:noFill/>
          </a:ln>
        </p:spPr>
      </p:sp>
      <p:sp>
        <p:nvSpPr>
          <p:cNvPr id="503"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https://www.advisory.com/daily-briefing/2023/02/02/healthcare-spending</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4" name="PlaceHolder 1"/>
          <p:cNvSpPr>
            <a:spLocks noGrp="1"/>
          </p:cNvSpPr>
          <p:nvPr>
            <p:ph type="sldImg"/>
          </p:nvPr>
        </p:nvSpPr>
        <p:spPr>
          <a:xfrm>
            <a:off x="720720" y="900000"/>
            <a:ext cx="6113160" cy="3435480"/>
          </a:xfrm>
          <a:prstGeom prst="rect">
            <a:avLst/>
          </a:prstGeom>
          <a:ln w="0">
            <a:noFill/>
          </a:ln>
        </p:spPr>
      </p:sp>
      <p:sp>
        <p:nvSpPr>
          <p:cNvPr id="505"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https://www.congress.gov/bill/119th-congress/house-bill/5433/text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6" name="PlaceHolder 1"/>
          <p:cNvSpPr>
            <a:spLocks noGrp="1"/>
          </p:cNvSpPr>
          <p:nvPr>
            <p:ph type="sldImg"/>
          </p:nvPr>
        </p:nvSpPr>
        <p:spPr>
          <a:xfrm>
            <a:off x="720720" y="900000"/>
            <a:ext cx="6113160" cy="3435480"/>
          </a:xfrm>
          <a:prstGeom prst="rect">
            <a:avLst/>
          </a:prstGeom>
          <a:ln w="0">
            <a:noFill/>
          </a:ln>
        </p:spPr>
      </p:sp>
      <p:sp>
        <p:nvSpPr>
          <p:cNvPr id="507"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https://www.congress.gov/bill/119th-congress/house-bill/6171/text</a:t>
            </a:r>
            <a:endParaRPr lang="en-US" sz="2000" b="0" u="none" strike="noStrike">
              <a:solidFill>
                <a:srgbClr val="000000"/>
              </a:solidFill>
              <a:effectLst/>
              <a:uFillTx/>
              <a:latin typeface="Arial"/>
            </a:endParaRP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8" name="PlaceHolder 1"/>
          <p:cNvSpPr>
            <a:spLocks noGrp="1"/>
          </p:cNvSpPr>
          <p:nvPr>
            <p:ph type="sldImg"/>
          </p:nvPr>
        </p:nvSpPr>
        <p:spPr>
          <a:xfrm>
            <a:off x="720720" y="900000"/>
            <a:ext cx="6113160" cy="3435480"/>
          </a:xfrm>
          <a:prstGeom prst="rect">
            <a:avLst/>
          </a:prstGeom>
          <a:ln w="0">
            <a:noFill/>
          </a:ln>
        </p:spPr>
      </p:sp>
      <p:sp>
        <p:nvSpPr>
          <p:cNvPr id="509"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https://www.congress.gov/bill/119th-congress/house-bill/3069/text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https://www.youtube.com/watch?v=ASPdsS2qgjQ</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https://newrepublic.com/article/202572/obamacare-aca-subsidies-joe-lieberman-killed-public-option</a:t>
            </a:r>
            <a:endParaRPr lang="en-US" sz="2000" b="0" u="none" strike="noStrike">
              <a:solidFill>
                <a:srgbClr val="000000"/>
              </a:solidFill>
              <a:effectLst/>
              <a:uFillTx/>
              <a:latin typeface="Arial"/>
            </a:endParaRPr>
          </a:p>
        </p:txBody>
      </p:sp>
      <p:sp>
        <p:nvSpPr>
          <p:cNvPr id="510" name=""/>
          <p:cNvSpPr/>
          <p:nvPr/>
        </p:nvSpPr>
        <p:spPr>
          <a:xfrm>
            <a:off x="720720" y="7086600"/>
            <a:ext cx="5673600" cy="59040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https://www.ucsf.edu/news/2020/01/416416/single-payer-systems-likely-save-money-us-analysis-finds</a:t>
            </a:r>
            <a:endParaRPr lang="en-US" sz="1800" b="0" u="none" strike="noStrike">
              <a:solidFill>
                <a:srgbClr val="000000"/>
              </a:solidFill>
              <a:effectLst/>
              <a:uFillTx/>
              <a:latin typeface="Arial"/>
            </a:endParaRPr>
          </a:p>
        </p:txBody>
      </p:sp>
      <p:sp>
        <p:nvSpPr>
          <p:cNvPr id="511" name=""/>
          <p:cNvSpPr/>
          <p:nvPr/>
        </p:nvSpPr>
        <p:spPr>
          <a:xfrm>
            <a:off x="482760" y="7785000"/>
            <a:ext cx="6622920" cy="2171520"/>
          </a:xfrm>
          <a:prstGeom prst="rect">
            <a:avLst/>
          </a:prstGeom>
          <a:noFill/>
          <a:ln w="0">
            <a:noFill/>
          </a:ln>
        </p:spPr>
        <p:style>
          <a:lnRef idx="0"/>
          <a:fillRef idx="0"/>
          <a:effectRef idx="0"/>
          <a:fontRef idx="minor"/>
        </p:style>
        <p:txBody>
          <a:bodyPr lIns="90000" rIns="90000" tIns="48600" bIns="45000" anchor="t">
            <a:noAutofit/>
          </a:bodyPr>
          <a:p>
            <a:pPr>
              <a:lnSpc>
                <a:spcPct val="98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400" b="0" u="none" strike="noStrike">
                <a:solidFill>
                  <a:srgbClr val="000000"/>
                </a:solidFill>
                <a:effectLst/>
                <a:uFillTx/>
                <a:latin typeface="DeVinne"/>
                <a:ea typeface="DeVinne"/>
              </a:rPr>
              <a:t>Health insurance exchanges and specified federal health programs terminate upon program implementation. However, the program does not affect coverage provided through the Department of Veterans Affairs or the Indian Health Service.</a:t>
            </a:r>
            <a:endParaRPr lang="en-US" sz="1400" b="0" u="none" strike="noStrike">
              <a:solidFill>
                <a:srgbClr val="000000"/>
              </a:solidFill>
              <a:effectLst/>
              <a:uFillTx/>
              <a:latin typeface="Arial"/>
            </a:endParaRPr>
          </a:p>
          <a:p>
            <a:pPr>
              <a:lnSpc>
                <a:spcPct val="98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400" b="0" u="none" strike="noStrike">
                <a:solidFill>
                  <a:srgbClr val="000000"/>
                </a:solidFill>
                <a:effectLst/>
                <a:uFillTx/>
                <a:latin typeface="DeVinne"/>
                <a:ea typeface="DeVinne"/>
              </a:rPr>
              <a:t>The bill also establishes a series of implementing provisions relating to (1) health care provider participation; (2) HHS administration; and (3) payments and costs, including the requirement that HHS negotiate prices for prescription drugs.</a:t>
            </a:r>
            <a:endParaRPr lang="en-US" sz="1400" b="0" u="none" strike="noStrike">
              <a:solidFill>
                <a:srgbClr val="000000"/>
              </a:solidFill>
              <a:effectLst/>
              <a:uFillTx/>
              <a:latin typeface="Arial"/>
            </a:endParaRPr>
          </a:p>
          <a:p>
            <a:pPr>
              <a:lnSpc>
                <a:spcPct val="98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400" b="0" u="none" strike="noStrike">
                <a:solidFill>
                  <a:srgbClr val="000000"/>
                </a:solidFill>
                <a:effectLst/>
                <a:uFillTx/>
                <a:latin typeface="DeVinne"/>
                <a:ea typeface="DeVinne"/>
              </a:rPr>
              <a:t>Individuals who are age 18 or younger, age 55 or older, or already enrolled in Medicare may enroll in the program starting one year after enactment of this bill; other individuals may buy into the program at this time. The program must be fully implemented two years after enactment</a:t>
            </a:r>
            <a:endParaRPr lang="en-US" sz="1400" b="0" u="none" strike="noStrike">
              <a:solidFill>
                <a:srgbClr val="000000"/>
              </a:solidFill>
              <a:effectLst/>
              <a:uFillTx/>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sldImg"/>
          </p:nvPr>
        </p:nvSpPr>
        <p:spPr>
          <a:xfrm>
            <a:off x="533520" y="764280"/>
            <a:ext cx="6702480" cy="3769200"/>
          </a:xfrm>
          <a:prstGeom prst="rect">
            <a:avLst/>
          </a:prstGeom>
          <a:ln w="0">
            <a:noFill/>
          </a:ln>
        </p:spPr>
      </p:sp>
      <p:sp>
        <p:nvSpPr>
          <p:cNvPr id="422" name="PlaceHolder 2"/>
          <p:cNvSpPr>
            <a:spLocks noGrp="1"/>
          </p:cNvSpPr>
          <p:nvPr>
            <p:ph type="body"/>
          </p:nvPr>
        </p:nvSpPr>
        <p:spPr>
          <a:xfrm>
            <a:off x="777240" y="4777560"/>
            <a:ext cx="6215400" cy="706680"/>
          </a:xfrm>
          <a:prstGeom prst="rect">
            <a:avLst/>
          </a:prstGeom>
          <a:noFill/>
          <a:ln w="0">
            <a:noFill/>
          </a:ln>
        </p:spPr>
        <p:txBody>
          <a:bodyPr lIns="0" rIns="0" tIns="0" bIns="0" anchor="t">
            <a:noAutofit/>
          </a:bodyPr>
          <a:p>
            <a:pPr indent="0">
              <a:lnSpc>
                <a:spcPct val="100000"/>
              </a:lnSpc>
              <a:buNone/>
              <a:tabLst>
                <a:tab algn="l" pos="0"/>
              </a:tabLst>
            </a:pPr>
            <a:r>
              <a:rPr lang="en-US" sz="2000" b="0" u="none" strike="noStrike">
                <a:solidFill>
                  <a:srgbClr val="000000"/>
                </a:solidFill>
                <a:effectLst/>
                <a:uFillTx/>
                <a:latin typeface="Arial"/>
                <a:hlinkClick r:id="rId1"/>
              </a:rPr>
              <a:t>https://www.commonwealthfund.org/publications/fund-reports/2024/sep/mirror-mirror-2024</a:t>
            </a:r>
            <a:endParaRPr lang="en-US" sz="2000" b="0" u="none" strike="noStrike">
              <a:solidFill>
                <a:srgbClr val="000000"/>
              </a:solidFill>
              <a:effectLst/>
              <a:uFillTx/>
              <a:latin typeface="Arial"/>
            </a:endParaRPr>
          </a:p>
          <a:p>
            <a:pPr indent="0">
              <a:lnSpc>
                <a:spcPct val="100000"/>
              </a:lnSpc>
              <a:buNone/>
              <a:tabLst>
                <a:tab algn="l" pos="0"/>
              </a:tabLst>
            </a:pPr>
            <a:endParaRPr lang="en-US" sz="2000" b="0" u="none" strike="noStrike">
              <a:solidFill>
                <a:srgbClr val="000000"/>
              </a:solidFill>
              <a:effectLst/>
              <a:uFillTx/>
              <a:latin typeface="Arial"/>
            </a:endParaRPr>
          </a:p>
          <a:p>
            <a:pPr indent="0">
              <a:lnSpc>
                <a:spcPct val="100000"/>
              </a:lnSpc>
              <a:buNone/>
              <a:tabLst>
                <a:tab algn="l" pos="0"/>
              </a:tabLst>
            </a:pPr>
            <a:endParaRPr lang="en-US" sz="2000" b="0" u="none" strike="noStrike">
              <a:solidFill>
                <a:srgbClr val="000000"/>
              </a:solidFill>
              <a:effectLst/>
              <a:uFillTx/>
              <a:latin typeface="Arial"/>
            </a:endParaRPr>
          </a:p>
        </p:txBody>
      </p:sp>
      <p:pic>
        <p:nvPicPr>
          <p:cNvPr id="423" name=""/>
          <p:cNvPicPr/>
          <p:nvPr/>
        </p:nvPicPr>
        <p:blipFill>
          <a:blip r:embed="rId2"/>
          <a:stretch/>
        </p:blipFill>
        <p:spPr>
          <a:xfrm>
            <a:off x="402120" y="5486400"/>
            <a:ext cx="4624920" cy="5027040"/>
          </a:xfrm>
          <a:prstGeom prst="rect">
            <a:avLst/>
          </a:prstGeom>
          <a:noFill/>
          <a:ln w="0">
            <a:noFill/>
          </a:ln>
        </p:spPr>
      </p:pic>
    </p:spTree>
  </p:cSld>
</p:notes>
</file>

<file path=ppt/notesSlides/notesSlide6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2" name="PlaceHolder 1"/>
          <p:cNvSpPr>
            <a:spLocks noGrp="1"/>
          </p:cNvSpPr>
          <p:nvPr>
            <p:ph type="sldImg"/>
          </p:nvPr>
        </p:nvSpPr>
        <p:spPr>
          <a:xfrm>
            <a:off x="720720" y="900000"/>
            <a:ext cx="6113160" cy="3435480"/>
          </a:xfrm>
          <a:prstGeom prst="rect">
            <a:avLst/>
          </a:prstGeom>
          <a:ln w="0">
            <a:noFill/>
          </a:ln>
        </p:spPr>
      </p:sp>
      <p:sp>
        <p:nvSpPr>
          <p:cNvPr id="513"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https://governor.nc.gov/news/press-releases/2025/12/29/north-carolina-awarded-213-million-rural-health-transformation-program</a:t>
            </a:r>
            <a:endParaRPr lang="en-US" sz="2000" b="0" u="none" strike="noStrike">
              <a:solidFill>
                <a:srgbClr val="000000"/>
              </a:solidFill>
              <a:effectLst/>
              <a:uFillTx/>
              <a:latin typeface="Arial"/>
            </a:endParaRP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4" name="PlaceHolder 1"/>
          <p:cNvSpPr>
            <a:spLocks noGrp="1"/>
          </p:cNvSpPr>
          <p:nvPr>
            <p:ph type="sldImg"/>
          </p:nvPr>
        </p:nvSpPr>
        <p:spPr>
          <a:xfrm>
            <a:off x="720720" y="900000"/>
            <a:ext cx="6113160" cy="3435480"/>
          </a:xfrm>
          <a:prstGeom prst="rect">
            <a:avLst/>
          </a:prstGeom>
          <a:ln w="0">
            <a:noFill/>
          </a:ln>
        </p:spPr>
      </p:sp>
      <p:sp>
        <p:nvSpPr>
          <p:cNvPr id="515"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https://www.commonwealthfund.org/publications/fund-reports/2024/sep/mirror-mirror-2024</a:t>
            </a:r>
            <a:endParaRPr lang="en-US" sz="2000" b="0" u="none" strike="noStrike">
              <a:solidFill>
                <a:srgbClr val="000000"/>
              </a:solidFill>
              <a:effectLst/>
              <a:uFillTx/>
              <a:latin typeface="Arial"/>
            </a:endParaRP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6" name="PlaceHolder 1"/>
          <p:cNvSpPr>
            <a:spLocks noGrp="1"/>
          </p:cNvSpPr>
          <p:nvPr>
            <p:ph type="sldImg"/>
          </p:nvPr>
        </p:nvSpPr>
        <p:spPr>
          <a:xfrm>
            <a:off x="720720" y="900000"/>
            <a:ext cx="6113160" cy="3435480"/>
          </a:xfrm>
          <a:prstGeom prst="rect">
            <a:avLst/>
          </a:prstGeom>
          <a:ln w="0">
            <a:noFill/>
          </a:ln>
        </p:spPr>
      </p:sp>
      <p:sp>
        <p:nvSpPr>
          <p:cNvPr id="517"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https://www.commonwealthfund.org/publications/fund-reports/2024/sep/mirror-mirror-2024</a:t>
            </a:r>
            <a:endParaRPr lang="en-US" sz="2000" b="0" u="none" strike="noStrike">
              <a:solidFill>
                <a:srgbClr val="000000"/>
              </a:solidFill>
              <a:effectLst/>
              <a:uFillTx/>
              <a:latin typeface="Arial"/>
            </a:endParaRP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8" name="PlaceHolder 1"/>
          <p:cNvSpPr>
            <a:spLocks noGrp="1"/>
          </p:cNvSpPr>
          <p:nvPr>
            <p:ph type="sldImg"/>
          </p:nvPr>
        </p:nvSpPr>
        <p:spPr>
          <a:xfrm>
            <a:off x="720720" y="900000"/>
            <a:ext cx="6113160" cy="3435480"/>
          </a:xfrm>
          <a:prstGeom prst="rect">
            <a:avLst/>
          </a:prstGeom>
          <a:ln w="0">
            <a:noFill/>
          </a:ln>
        </p:spPr>
      </p:sp>
      <p:sp>
        <p:nvSpPr>
          <p:cNvPr id="519" name="PlaceHolder 2"/>
          <p:cNvSpPr>
            <a:spLocks noGrp="1"/>
          </p:cNvSpPr>
          <p:nvPr>
            <p:ph type="body"/>
          </p:nvPr>
        </p:nvSpPr>
        <p:spPr>
          <a:xfrm>
            <a:off x="720360" y="4679640"/>
            <a:ext cx="6113160" cy="503388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https://en.wikipedia.org/wiki/Universal_health_care_by_country</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https://cdn.who.int/media/docs/default-source/gho-documents/gmr-2025_conference-edition_online.pdf?sfvrsn=f8cf10f6_9&amp;download=true</a:t>
            </a:r>
            <a:endParaRPr lang="en-US" sz="2000" b="0" u="none" strike="noStrike">
              <a:solidFill>
                <a:srgbClr val="000000"/>
              </a:solidFill>
              <a:effectLst/>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sldImg"/>
          </p:nvPr>
        </p:nvSpPr>
        <p:spPr>
          <a:xfrm>
            <a:off x="720720" y="900000"/>
            <a:ext cx="6113520" cy="3435840"/>
          </a:xfrm>
          <a:prstGeom prst="rect">
            <a:avLst/>
          </a:prstGeom>
          <a:ln w="0">
            <a:noFill/>
          </a:ln>
        </p:spPr>
      </p:sp>
      <p:sp>
        <p:nvSpPr>
          <p:cNvPr id="425" name="PlaceHolder 2"/>
          <p:cNvSpPr>
            <a:spLocks noGrp="1"/>
          </p:cNvSpPr>
          <p:nvPr>
            <p:ph type="body"/>
          </p:nvPr>
        </p:nvSpPr>
        <p:spPr>
          <a:xfrm>
            <a:off x="720360" y="4679640"/>
            <a:ext cx="6113520" cy="503424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https://www.cms.gov/data-research/statistics-trends-and-reports/national-health-expenditure-data/nhe-fact-sheet</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p:txBody>
      </p:sp>
      <p:sp>
        <p:nvSpPr>
          <p:cNvPr id="426" name=""/>
          <p:cNvSpPr/>
          <p:nvPr/>
        </p:nvSpPr>
        <p:spPr>
          <a:xfrm>
            <a:off x="685800" y="5575320"/>
            <a:ext cx="6166080" cy="590760"/>
          </a:xfrm>
          <a:prstGeom prst="rect">
            <a:avLst/>
          </a:prstGeom>
          <a:no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000000"/>
                </a:solidFill>
                <a:effectLst/>
                <a:uFillTx/>
                <a:latin typeface="Times New Roman"/>
              </a:rPr>
              <a:t>https://www.medicaleconomics.com/view/u-s-health-care-spending-hits-4-9-trillion-in-2023</a:t>
            </a:r>
            <a:endParaRPr lang="en-US" sz="1800" b="0" u="none" strike="noStrike">
              <a:solidFill>
                <a:srgbClr val="000000"/>
              </a:solidFill>
              <a:effectLst/>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type="sldImg"/>
          </p:nvPr>
        </p:nvSpPr>
        <p:spPr>
          <a:xfrm>
            <a:off x="720720" y="900000"/>
            <a:ext cx="6113520" cy="3435840"/>
          </a:xfrm>
          <a:prstGeom prst="rect">
            <a:avLst/>
          </a:prstGeom>
          <a:ln w="0">
            <a:noFill/>
          </a:ln>
        </p:spPr>
      </p:sp>
      <p:sp>
        <p:nvSpPr>
          <p:cNvPr id="428" name="PlaceHolder 2"/>
          <p:cNvSpPr>
            <a:spLocks noGrp="1"/>
          </p:cNvSpPr>
          <p:nvPr>
            <p:ph type="body"/>
          </p:nvPr>
        </p:nvSpPr>
        <p:spPr>
          <a:xfrm>
            <a:off x="720360" y="4679640"/>
            <a:ext cx="6113520" cy="171900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https://www.protectourcare.org/wp-content/uploads/2024/02/greedwatch2023.pdf</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https://www.protectourcare.org/wp-content/uploads/2025/12/2025_War-On-Health-Care.pdf</a:t>
            </a:r>
            <a:endParaRPr lang="en-US" sz="2000" b="0" u="none" strike="noStrike">
              <a:solidFill>
                <a:srgbClr val="000000"/>
              </a:solidFill>
              <a:effectLst/>
              <a:uFillTx/>
              <a:latin typeface="Arial"/>
            </a:endParaRPr>
          </a:p>
        </p:txBody>
      </p:sp>
      <p:sp>
        <p:nvSpPr>
          <p:cNvPr id="429" name=""/>
          <p:cNvSpPr/>
          <p:nvPr/>
        </p:nvSpPr>
        <p:spPr>
          <a:xfrm>
            <a:off x="228600" y="6172200"/>
            <a:ext cx="7084440" cy="4898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400" b="0" u="none" strike="noStrike">
                <a:solidFill>
                  <a:srgbClr val="000000"/>
                </a:solidFill>
                <a:effectLst/>
                <a:uFillTx/>
                <a:latin typeface="Arial"/>
              </a:rPr>
              <a:t>Private equity has been driving up the cost of health care, too, as it buys up practices and then cuts services, raises prices and tries to monopolize specialties. From 2013 to 2022, 82 private equity firms acquired 423 oncology practices, which are necessary to treat cancer.</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One study found that practices acquired by private equity firms charged </a:t>
            </a:r>
            <a:r>
              <a:rPr lang="en-US" sz="1400" b="0" u="none" strike="noStrike">
                <a:solidFill>
                  <a:srgbClr val="000000"/>
                </a:solidFill>
                <a:effectLst/>
                <a:uFillTx/>
                <a:latin typeface="Arial"/>
                <a:hlinkClick r:id="rId2"/>
              </a:rPr>
              <a:t>5.3% more</a:t>
            </a:r>
            <a:r>
              <a:rPr lang="en-US" sz="1400" b="0" u="none" strike="noStrike">
                <a:solidFill>
                  <a:srgbClr val="000000"/>
                </a:solidFill>
                <a:effectLst/>
                <a:uFillTx/>
                <a:latin typeface="Arial"/>
              </a:rPr>
              <a:t> for office visits than the practices that continued under physician ownership. There was a shocking 50% increase in spending on radiation therapy after private equity invaded this field.</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The number of physician practices owned by private equity has increased from 816 in 2012 to more than 6,000 today, while private equity owns nearly 488 hospitals. One study in November 2022 by the MIT Sloan School of Management discovered that the negotiated prices between hospitals and insurance companies jumped 32% higher after private equity purchased the hospitals.</a:t>
            </a:r>
            <a:endParaRPr lang="en-US" sz="1400" b="0" u="none" strike="noStrike">
              <a:solidFill>
                <a:srgbClr val="000000"/>
              </a:solidFill>
              <a:effectLst/>
              <a:uFillTx/>
              <a:latin typeface="Arial"/>
            </a:endParaRPr>
          </a:p>
          <a:p>
            <a:pPr>
              <a:lnSpc>
                <a:spcPct val="100000"/>
              </a:lnSpc>
            </a:pPr>
            <a:r>
              <a:rPr lang="en-US" sz="1000" b="0" u="none" strike="noStrike">
                <a:solidFill>
                  <a:srgbClr val="000000"/>
                </a:solidFill>
                <a:effectLst/>
                <a:uFillTx/>
                <a:latin typeface="Arial"/>
              </a:rPr>
              <a:t>https://kenan-flagler.zoom.us/rec/play/o8hx3LfQBtkygjfEaAuQd5tjzgYnTyRxx12ghYrw8LyLkV-wT0PqQW_EldErtuUd4L8vTbTnc060GhQh.ab0axwXDy-ZfFx8o?startTime=1636119749000&amp;_x_zm_rtaid=kcoU7KT1RIWFEeKcCvw5bA.1639424307594.b9bb59f3d7132f06e5e83a3e7b56eec3&amp;_x_zm_rhtaid=381&amp;fbclid=IwY2xjawPYUQBleHRuA2FlbQIxMABicmlkETBLR3dZRkVabkJSamxQamxKc3J0YwZhcHBfaWQQMjIyMDM5MTc4ODIwMDg5MgABHlVhEKedrOYTwoAnQAjaOVugIm4q1-rMsx6KDvIh9RyKaJdZtls7S_ZJ5DKr_aem_ao2O_1kxF2atr14kUbF33Q</a:t>
            </a:r>
            <a:endParaRPr lang="en-US" sz="1000" b="0" u="none" strike="noStrike">
              <a:solidFill>
                <a:srgbClr val="000000"/>
              </a:solidFill>
              <a:effectLst/>
              <a:uFillTx/>
              <a:latin typeface="Arial"/>
            </a:endParaRPr>
          </a:p>
          <a:p>
            <a:pPr>
              <a:lnSpc>
                <a:spcPct val="100000"/>
              </a:lnSpc>
            </a:pPr>
            <a:endParaRPr lang="en-US" sz="1000" b="0" u="none" strike="noStrike">
              <a:solidFill>
                <a:srgbClr val="000000"/>
              </a:solidFill>
              <a:effectLst/>
              <a:uFillTx/>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PlaceHolder 1"/>
          <p:cNvSpPr>
            <a:spLocks noGrp="1"/>
          </p:cNvSpPr>
          <p:nvPr>
            <p:ph type="sldImg"/>
          </p:nvPr>
        </p:nvSpPr>
        <p:spPr>
          <a:xfrm>
            <a:off x="720720" y="900000"/>
            <a:ext cx="6113520" cy="3435840"/>
          </a:xfrm>
          <a:prstGeom prst="rect">
            <a:avLst/>
          </a:prstGeom>
          <a:ln w="0">
            <a:noFill/>
          </a:ln>
        </p:spPr>
      </p:sp>
      <p:sp>
        <p:nvSpPr>
          <p:cNvPr id="431" name="PlaceHolder 2"/>
          <p:cNvSpPr>
            <a:spLocks noGrp="1"/>
          </p:cNvSpPr>
          <p:nvPr>
            <p:ph type="body"/>
          </p:nvPr>
        </p:nvSpPr>
        <p:spPr>
          <a:xfrm>
            <a:off x="720360" y="4679640"/>
            <a:ext cx="6113520" cy="2404800"/>
          </a:xfrm>
          <a:prstGeom prst="rect">
            <a:avLst/>
          </a:prstGeom>
          <a:noFill/>
          <a:ln w="0">
            <a:noFill/>
          </a:ln>
        </p:spPr>
        <p:txBody>
          <a:bodyPr lIns="0" rIns="0" tIns="17640" bIns="0" anchor="t">
            <a:noAutofit/>
          </a:bodyPr>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1"/>
              </a:rPr>
              <a:t>https://healthcareuncovered.substack.com/p/the-86-trillion-public-private-partnership</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sng" strike="noStrike">
                <a:solidFill>
                  <a:srgbClr val="000000"/>
                </a:solidFill>
                <a:effectLst/>
                <a:uFillTx/>
                <a:latin typeface="Times New Roman"/>
                <a:ea typeface="Noto Serif CJK JP:palt;Noto Ser"/>
                <a:hlinkClick r:id="rId2"/>
              </a:rPr>
              <a:t>https://www.sunlightreportinsurance.com/</a:t>
            </a: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endParaRPr lang="en-US" sz="2000" b="0" u="none" strike="noStrike">
              <a:solidFill>
                <a:srgbClr val="000000"/>
              </a:solidFill>
              <a:effectLst/>
              <a:uFillTx/>
              <a:latin typeface="Arial"/>
            </a:endParaRPr>
          </a:p>
          <a:p>
            <a:pPr marL="216000" indent="0">
              <a:lnSpc>
                <a:spcPct val="93000"/>
              </a:lnSpc>
              <a:spcBef>
                <a:spcPts val="51"/>
              </a:spcBef>
              <a:spcAft>
                <a:spcPts val="51"/>
              </a:spcAft>
              <a:buNone/>
              <a:tabLst>
                <a:tab algn="l" pos="0"/>
              </a:tabLst>
            </a:pPr>
            <a:r>
              <a:rPr lang="en-US" sz="2000" b="0" u="none" strike="noStrike">
                <a:solidFill>
                  <a:srgbClr val="000000"/>
                </a:solidFill>
                <a:effectLst/>
                <a:uFillTx/>
                <a:latin typeface="Times New Roman"/>
                <a:ea typeface="Noto Serif CJK JP:palt;Noto Ser"/>
              </a:rPr>
              <a:t>https://healthcareuncovered.substack.com/p/how-big-insurance-got-so-big</a:t>
            </a:r>
            <a:endParaRPr lang="en-US" sz="2000" b="0" u="none" strike="noStrike">
              <a:solidFill>
                <a:srgbClr val="000000"/>
              </a:solidFill>
              <a:effectLst/>
              <a:uFillTx/>
              <a:latin typeface="Arial"/>
            </a:endParaRPr>
          </a:p>
        </p:txBody>
      </p:sp>
      <p:sp>
        <p:nvSpPr>
          <p:cNvPr id="432" name=""/>
          <p:cNvSpPr/>
          <p:nvPr/>
        </p:nvSpPr>
        <p:spPr>
          <a:xfrm>
            <a:off x="457200" y="7425720"/>
            <a:ext cx="6392160" cy="3445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800" b="0" u="none" strike="noStrike">
                <a:solidFill>
                  <a:srgbClr val="000000"/>
                </a:solidFill>
                <a:effectLst/>
                <a:uFillTx/>
                <a:latin typeface="Arial"/>
              </a:rPr>
              <a:t>https://pestakeholder.org/private-equity-hospital-tracker/#intro</a:t>
            </a:r>
            <a:endParaRPr lang="en-US" sz="1800" b="0" u="none" strike="noStrik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7.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3"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4" name="PlaceHolder 3"/>
          <p:cNvSpPr>
            <a:spLocks noGrp="1"/>
          </p:cNvSpPr>
          <p:nvPr>
            <p:ph type="ftr" idx="1"/>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 name="PlaceHolder 4"/>
          <p:cNvSpPr>
            <a:spLocks noGrp="1"/>
          </p:cNvSpPr>
          <p:nvPr>
            <p:ph type="sldNum" idx="2"/>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DF30ACD0-746C-4371-91AA-D08545727790}"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6" name="PlaceHolder 5"/>
          <p:cNvSpPr>
            <a:spLocks noGrp="1"/>
          </p:cNvSpPr>
          <p:nvPr>
            <p:ph type="dt" idx="3"/>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8"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9" name="PlaceHolder 3"/>
          <p:cNvSpPr>
            <a:spLocks noGrp="1"/>
          </p:cNvSpPr>
          <p:nvPr>
            <p:ph type="ftr" idx="4"/>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0" name="PlaceHolder 4"/>
          <p:cNvSpPr>
            <a:spLocks noGrp="1"/>
          </p:cNvSpPr>
          <p:nvPr>
            <p:ph type="sldNum" idx="5"/>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399EF7BD-7CE7-4D5F-9761-BA2BFE48E8D6}"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11" name="PlaceHolder 5"/>
          <p:cNvSpPr>
            <a:spLocks noGrp="1"/>
          </p:cNvSpPr>
          <p:nvPr>
            <p:ph type="dt" idx="6"/>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bg>
      <p:bgPr>
        <a:solidFill>
          <a:srgbClr val="ffffff"/>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13"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4" name="PlaceHolder 3"/>
          <p:cNvSpPr>
            <a:spLocks noGrp="1"/>
          </p:cNvSpPr>
          <p:nvPr>
            <p:ph type="ftr" idx="7"/>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5" name="PlaceHolder 4"/>
          <p:cNvSpPr>
            <a:spLocks noGrp="1"/>
          </p:cNvSpPr>
          <p:nvPr>
            <p:ph type="sldNum" idx="8"/>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99675ED6-5E7D-4264-B065-89DDE5B42B9F}"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16" name="PlaceHolder 5"/>
          <p:cNvSpPr>
            <a:spLocks noGrp="1"/>
          </p:cNvSpPr>
          <p:nvPr>
            <p:ph type="dt" idx="9"/>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2">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18"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9" name="PlaceHolder 3"/>
          <p:cNvSpPr>
            <a:spLocks noGrp="1"/>
          </p:cNvSpPr>
          <p:nvPr>
            <p:ph type="ftr" idx="10"/>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0" name="PlaceHolder 4"/>
          <p:cNvSpPr>
            <a:spLocks noGrp="1"/>
          </p:cNvSpPr>
          <p:nvPr>
            <p:ph type="sldNum" idx="11"/>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0000CF84-DF85-4F67-A6DC-56530178400D}"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21" name="PlaceHolder 5"/>
          <p:cNvSpPr>
            <a:spLocks noGrp="1"/>
          </p:cNvSpPr>
          <p:nvPr>
            <p:ph type="dt" idx="12"/>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3">
    <p:bg>
      <p:bgPr>
        <a:solidFill>
          <a:srgbClr val="ffffff"/>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a:t>
            </a:r>
            <a:r>
              <a:rPr lang="en-US" sz="1800" b="0" u="none" strike="noStrike">
                <a:solidFill>
                  <a:srgbClr val="000000"/>
                </a:solidFill>
                <a:effectLst/>
                <a:uFillTx/>
                <a:latin typeface="Arial"/>
              </a:rPr>
              <a:t>edit the </a:t>
            </a:r>
            <a:r>
              <a:rPr lang="en-US" sz="1800" b="0" u="none" strike="noStrike">
                <a:solidFill>
                  <a:srgbClr val="000000"/>
                </a:solidFill>
                <a:effectLst/>
                <a:uFillTx/>
                <a:latin typeface="Arial"/>
              </a:rPr>
              <a:t>title text </a:t>
            </a:r>
            <a:r>
              <a:rPr lang="en-US" sz="1800" b="0" u="none" strike="noStrike">
                <a:solidFill>
                  <a:srgbClr val="000000"/>
                </a:solidFill>
                <a:effectLst/>
                <a:uFillTx/>
                <a:latin typeface="Arial"/>
              </a:rPr>
              <a:t>format</a:t>
            </a:r>
            <a:endParaRPr lang="en-US" sz="1800" b="0" u="none" strike="noStrike">
              <a:solidFill>
                <a:srgbClr val="000000"/>
              </a:solidFill>
              <a:effectLst/>
              <a:uFillTx/>
              <a:latin typeface="Arial"/>
            </a:endParaRPr>
          </a:p>
        </p:txBody>
      </p:sp>
      <p:sp>
        <p:nvSpPr>
          <p:cNvPr id="23"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4" name="PlaceHolder 3"/>
          <p:cNvSpPr>
            <a:spLocks noGrp="1"/>
          </p:cNvSpPr>
          <p:nvPr>
            <p:ph type="ftr" idx="13"/>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5" name="PlaceHolder 4"/>
          <p:cNvSpPr>
            <a:spLocks noGrp="1"/>
          </p:cNvSpPr>
          <p:nvPr>
            <p:ph type="sldNum" idx="14"/>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14245F63-3C7A-4ACF-80BC-7FBE1D0768F8}"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26" name="PlaceHolder 5"/>
          <p:cNvSpPr>
            <a:spLocks noGrp="1"/>
          </p:cNvSpPr>
          <p:nvPr>
            <p:ph type="dt" idx="15"/>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4">
    <p:bg>
      <p:bgPr>
        <a:solidFill>
          <a:srgbClr val="ffffff"/>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28" name="PlaceHolder 2"/>
          <p:cNvSpPr>
            <a:spLocks noGrp="1"/>
          </p:cNvSpPr>
          <p:nvPr>
            <p:ph type="body"/>
          </p:nvPr>
        </p:nvSpPr>
        <p:spPr>
          <a:xfrm>
            <a:off x="1618920" y="1368000"/>
            <a:ext cx="8087040" cy="3275280"/>
          </a:xfrm>
          <a:prstGeom prst="rect">
            <a:avLst/>
          </a:prstGeom>
          <a:noFill/>
          <a:ln w="0">
            <a:noFill/>
          </a:ln>
        </p:spPr>
        <p:txBody>
          <a:bodyPr lIns="0" rIns="0" tIns="21240" bIns="0" anchor="t">
            <a:normAutofit/>
          </a:bodyPr>
          <a:p>
            <a:pPr marL="432000" indent="-324000">
              <a:lnSpc>
                <a:spcPct val="100000"/>
              </a:lnSpc>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9" name="PlaceHolder 3"/>
          <p:cNvSpPr>
            <a:spLocks noGrp="1"/>
          </p:cNvSpPr>
          <p:nvPr>
            <p:ph type="ftr" idx="16"/>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0" name="PlaceHolder 4"/>
          <p:cNvSpPr>
            <a:spLocks noGrp="1"/>
          </p:cNvSpPr>
          <p:nvPr>
            <p:ph type="sldNum" idx="17"/>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298C82A1-23F3-45BD-9668-3D35FCB3C5D6}"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31" name="PlaceHolder 5"/>
          <p:cNvSpPr>
            <a:spLocks noGrp="1"/>
          </p:cNvSpPr>
          <p:nvPr>
            <p:ph type="dt" idx="18"/>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5">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1618920" y="543600"/>
            <a:ext cx="8087040" cy="274680"/>
          </a:xfrm>
          <a:prstGeom prst="rect">
            <a:avLst/>
          </a:prstGeom>
          <a:noFill/>
          <a:ln w="0">
            <a:noFill/>
          </a:ln>
        </p:spPr>
        <p:txBody>
          <a:bodyPr lIns="0" rIns="0" tIns="0" bIns="0" anchor="ctr">
            <a:spAutoFit/>
          </a:bodyPr>
          <a:p>
            <a:pPr indent="0">
              <a:lnSpc>
                <a:spcPct val="100000"/>
              </a:lnSpc>
              <a:buNone/>
              <a:tabLst>
                <a:tab algn="l" pos="0"/>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33" name="PlaceHolder 2"/>
          <p:cNvSpPr>
            <a:spLocks noGrp="1"/>
          </p:cNvSpPr>
          <p:nvPr>
            <p:ph type="ftr" idx="19"/>
          </p:nvPr>
        </p:nvSpPr>
        <p:spPr>
          <a:xfrm>
            <a:off x="3985920" y="5163840"/>
            <a:ext cx="3183120" cy="37800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4" name="PlaceHolder 3"/>
          <p:cNvSpPr>
            <a:spLocks noGrp="1"/>
          </p:cNvSpPr>
          <p:nvPr>
            <p:ph type="sldNum" idx="20"/>
          </p:nvPr>
        </p:nvSpPr>
        <p:spPr>
          <a:xfrm>
            <a:off x="7226280" y="5163840"/>
            <a:ext cx="2335320" cy="37800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58E63284-03E1-4713-86E4-0C6E05F8A9D1}"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35" name="PlaceHolder 4"/>
          <p:cNvSpPr>
            <a:spLocks noGrp="1"/>
          </p:cNvSpPr>
          <p:nvPr>
            <p:ph type="dt" idx="21"/>
          </p:nvPr>
        </p:nvSpPr>
        <p:spPr>
          <a:xfrm>
            <a:off x="1584360" y="5163840"/>
            <a:ext cx="2335320" cy="378000"/>
          </a:xfrm>
          <a:prstGeom prst="rect">
            <a:avLst/>
          </a:prstGeom>
          <a:noFill/>
          <a:ln w="0">
            <a:noFill/>
          </a:ln>
        </p:spPr>
        <p:txBody>
          <a:bodyPr lIns="0" rIns="0" tIns="0" bIns="0" anchor="t">
            <a:noAutofit/>
          </a:bodyPr>
          <a:lstStyle>
            <a:lvl1pPr indent="0">
              <a:lnSpc>
                <a:spcPct val="100000"/>
              </a:lnSpc>
              <a:buNone/>
              <a:tabLst>
                <a:tab algn="l" pos="0"/>
              </a:tabLst>
              <a:defRPr lang="en-US" sz="1400" b="0" u="none" strike="noStrike">
                <a:solidFill>
                  <a:srgbClr val="000000"/>
                </a:solidFill>
                <a:effectLst/>
                <a:uFillTx/>
                <a:latin typeface="Times New Roman"/>
              </a:defRPr>
            </a:lvl1pPr>
          </a:lstStyle>
          <a:p>
            <a:pPr indent="0">
              <a:lnSpc>
                <a:spcPct val="100000"/>
              </a:lnSpc>
              <a:buNone/>
              <a:tabLst>
                <a:tab algn="l" pos="0"/>
              </a:tabLst>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36" name="PlaceHolder 5"/>
          <p:cNvSpPr>
            <a:spLocks noGrp="1"/>
          </p:cNvSpPr>
          <p:nvPr>
            <p:ph type="body"/>
          </p:nvPr>
        </p:nvSpPr>
        <p:spPr>
          <a:xfrm>
            <a:off x="504000" y="1326600"/>
            <a:ext cx="9066240" cy="328284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1_Default 1">
    <p:spTree>
      <p:nvGrpSpPr>
        <p:cNvPr id="1" name=""/>
        <p:cNvGrpSpPr/>
        <p:nvPr/>
      </p:nvGrpSpPr>
      <p:grpSpPr>
        <a:xfrm>
          <a:off x="0" y="0"/>
          <a:ext cx="0" cy="0"/>
          <a:chOff x="0" y="0"/>
          <a:chExt cx="0" cy="0"/>
        </a:xfrm>
      </p:grpSpPr>
      <p:sp>
        <p:nvSpPr>
          <p:cNvPr id="42" name="PlaceHolder 1"/>
          <p:cNvSpPr>
            <a:spLocks noGrp="1"/>
          </p:cNvSpPr>
          <p:nvPr>
            <p:ph type="title"/>
          </p:nvPr>
        </p:nvSpPr>
        <p:spPr>
          <a:xfrm>
            <a:off x="1618920" y="368280"/>
            <a:ext cx="8087040" cy="625320"/>
          </a:xfrm>
          <a:prstGeom prst="rect">
            <a:avLst/>
          </a:prstGeom>
          <a:noFill/>
          <a:ln w="0">
            <a:noFill/>
          </a:ln>
        </p:spPr>
        <p:txBody>
          <a:bodyPr lIns="0" rIns="0" tIns="0" bIns="0" anchor="ctr">
            <a:spAutoFit/>
          </a:bodyPr>
          <a:p>
            <a:pPr indent="0" algn="ctr">
              <a:buNone/>
            </a:pPr>
            <a:endParaRPr lang="en-US" sz="4400" b="0" u="none" strike="noStrike">
              <a:solidFill>
                <a:srgbClr val="000000"/>
              </a:solidFill>
              <a:effectLst/>
              <a:uFillTx/>
              <a:latin typeface="Arial"/>
            </a:endParaRPr>
          </a:p>
        </p:txBody>
      </p:sp>
      <p:sp>
        <p:nvSpPr>
          <p:cNvPr id="43" name="PlaceHolder 2"/>
          <p:cNvSpPr>
            <a:spLocks noGrp="1"/>
          </p:cNvSpPr>
          <p:nvPr>
            <p:ph type="subTitle"/>
          </p:nvPr>
        </p:nvSpPr>
        <p:spPr>
          <a:xfrm>
            <a:off x="1618920" y="1368000"/>
            <a:ext cx="8087040" cy="3275280"/>
          </a:xfrm>
          <a:prstGeom prst="rect">
            <a:avLst/>
          </a:prstGeom>
          <a:noFill/>
          <a:ln w="0">
            <a:noFill/>
          </a:ln>
        </p:spPr>
        <p:txBody>
          <a:bodyPr lIns="0" rIns="0" tIns="0" bIns="0" anchor="ctr">
            <a:spAutoFit/>
          </a:bodyPr>
          <a:p>
            <a:pPr indent="0" algn="ctr">
              <a:buNone/>
            </a:pPr>
            <a:endParaRPr lang="en-US" sz="3200" b="0" u="none" strike="noStrike">
              <a:solidFill>
                <a:srgbClr val="000000"/>
              </a:solidFill>
              <a:effectLst/>
              <a:uFillTx/>
              <a:latin typeface="Arial"/>
            </a:endParaRPr>
          </a:p>
        </p:txBody>
      </p:sp>
      <p:sp>
        <p:nvSpPr>
          <p:cNvPr id="4" name="PlaceHolder 3"/>
          <p:cNvSpPr>
            <a:spLocks noGrp="1"/>
          </p:cNvSpPr>
          <p:nvPr>
            <p:ph type="ftr" idx="22"/>
          </p:nvPr>
        </p:nvSpPr>
        <p:spPr/>
        <p:txBody>
          <a:bodyPr/>
          <a:p>
            <a:r>
              <a:t>Footer</a:t>
            </a:r>
          </a:p>
        </p:txBody>
      </p:sp>
      <p:sp>
        <p:nvSpPr>
          <p:cNvPr id="5" name="PlaceHolder 4"/>
          <p:cNvSpPr>
            <a:spLocks noGrp="1"/>
          </p:cNvSpPr>
          <p:nvPr>
            <p:ph type="sldNum" idx="23"/>
          </p:nvPr>
        </p:nvSpPr>
        <p:spPr/>
        <p:txBody>
          <a:bodyPr/>
          <a:p>
            <a:fld id="{E054106C-6C75-4438-BEC2-C418ABC4FB5E}" type="slidenum">
              <a:t>&lt;#&gt;</a:t>
            </a:fld>
          </a:p>
        </p:txBody>
      </p:sp>
      <p:sp>
        <p:nvSpPr>
          <p:cNvPr id="6" name="PlaceHolder 5"/>
          <p:cNvSpPr>
            <a:spLocks noGrp="1"/>
          </p:cNvSpPr>
          <p:nvPr>
            <p:ph type="dt" idx="24"/>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
</Relationships>
</file>

<file path=ppt/slideMasters/_rels/slideMaster7.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1618920" y="543240"/>
            <a:ext cx="8087040" cy="274680"/>
          </a:xfrm>
          <a:prstGeom prst="rect">
            <a:avLst/>
          </a:prstGeom>
          <a:noFill/>
          <a:ln w="0">
            <a:noFill/>
          </a:ln>
        </p:spPr>
        <p:txBody>
          <a:bodyPr lIns="0" rIns="0" tIns="0" bIns="0" anchor="ctr">
            <a:spAutoFit/>
          </a:bodyPr>
          <a:p>
            <a:pPr indent="0">
              <a:buNone/>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38" name="PlaceHolder 2"/>
          <p:cNvSpPr>
            <a:spLocks noGrp="1"/>
          </p:cNvSpPr>
          <p:nvPr>
            <p:ph type="ftr" idx="22"/>
          </p:nvPr>
        </p:nvSpPr>
        <p:spPr>
          <a:xfrm>
            <a:off x="3985920" y="5163840"/>
            <a:ext cx="3182760" cy="377640"/>
          </a:xfrm>
          <a:prstGeom prst="rect">
            <a:avLst/>
          </a:prstGeom>
          <a:noFill/>
          <a:ln w="0">
            <a:noFill/>
          </a:ln>
        </p:spPr>
        <p:txBody>
          <a:bodyPr lIns="0" rIns="0" tIns="0" bIns="0" anchor="t">
            <a:noAutofit/>
          </a:bodyPr>
          <a:lstStyle>
            <a:lvl1pPr indent="0" algn="ct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ctr">
              <a:lnSpc>
                <a:spcPct val="93000"/>
              </a:lnSpc>
              <a:spcBef>
                <a:spcPts val="51"/>
              </a:spcBef>
              <a:spcAft>
                <a:spcPts val="51"/>
              </a:spcAft>
              <a:buNone/>
              <a:tabLst>
                <a:tab algn="l" pos="0"/>
              </a:tabLst>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9" name="PlaceHolder 3"/>
          <p:cNvSpPr>
            <a:spLocks noGrp="1"/>
          </p:cNvSpPr>
          <p:nvPr>
            <p:ph type="sldNum" idx="23"/>
          </p:nvPr>
        </p:nvSpPr>
        <p:spPr>
          <a:xfrm>
            <a:off x="7226280" y="5163840"/>
            <a:ext cx="2334960" cy="377640"/>
          </a:xfrm>
          <a:prstGeom prst="rect">
            <a:avLst/>
          </a:prstGeom>
          <a:noFill/>
          <a:ln w="0">
            <a:noFill/>
          </a:ln>
        </p:spPr>
        <p:txBody>
          <a:bodyPr lIns="0" rIns="0" tIns="0" bIns="0" anchor="t">
            <a:noAutofit/>
          </a:bodyPr>
          <a:lstStyle>
            <a:lvl1pPr indent="0" algn="r">
              <a:lnSpc>
                <a:spcPct val="93000"/>
              </a:lnSpc>
              <a:spcBef>
                <a:spcPts val="51"/>
              </a:spcBef>
              <a:spcAft>
                <a:spcPts val="51"/>
              </a:spcAft>
              <a:buNone/>
              <a:tabLst>
                <a:tab algn="l" pos="0"/>
              </a:tabLst>
              <a:defRPr lang="en-US" sz="1400" b="0" u="none" strike="noStrike">
                <a:solidFill>
                  <a:srgbClr val="000000"/>
                </a:solidFill>
                <a:effectLst/>
                <a:uFillTx/>
                <a:latin typeface="Times New Roman"/>
              </a:defRPr>
            </a:lvl1pPr>
          </a:lstStyle>
          <a:p>
            <a:pPr indent="0" algn="r">
              <a:lnSpc>
                <a:spcPct val="93000"/>
              </a:lnSpc>
              <a:spcBef>
                <a:spcPts val="51"/>
              </a:spcBef>
              <a:spcAft>
                <a:spcPts val="51"/>
              </a:spcAft>
              <a:buNone/>
              <a:tabLst>
                <a:tab algn="l" pos="0"/>
              </a:tabLst>
            </a:pPr>
            <a:fld id="{D6013F33-2DBF-4E08-B07E-A13661ED5EF7}"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
        <p:nvSpPr>
          <p:cNvPr id="40" name="PlaceHolder 4"/>
          <p:cNvSpPr>
            <a:spLocks noGrp="1"/>
          </p:cNvSpPr>
          <p:nvPr>
            <p:ph type="dt" idx="24"/>
          </p:nvPr>
        </p:nvSpPr>
        <p:spPr>
          <a:xfrm>
            <a:off x="1584360" y="5163840"/>
            <a:ext cx="2334960" cy="377640"/>
          </a:xfrm>
          <a:prstGeom prst="rect">
            <a:avLst/>
          </a:prstGeom>
          <a:noFill/>
          <a:ln w="0">
            <a:noFill/>
          </a:ln>
        </p:spPr>
        <p:txBody>
          <a:bodyPr lIns="0" rIns="0" tIns="0" bIns="0" anchor="t">
            <a:noAutofit/>
          </a:bodyPr>
          <a:lstStyle>
            <a:lvl1pPr indent="0">
              <a:buNone/>
              <a:defRPr lang="en-US" sz="1400" b="0" u="none" strike="noStrike">
                <a:solidFill>
                  <a:srgbClr val="000000"/>
                </a:solidFill>
                <a:effectLst/>
                <a:uFillTx/>
                <a:latin typeface="Times New Roman"/>
              </a:defRPr>
            </a:lvl1pPr>
          </a:lstStyle>
          <a:p>
            <a:pPr indent="0">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41"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spcBef>
                <a:spcPts val="1134"/>
              </a:spcBef>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spcBef>
                <a:spcPts val="850"/>
              </a:spcBef>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spcBef>
                <a:spcPts val="567"/>
              </a:spcBef>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57" r:id="rId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23.png"/><Relationship Id="rId3" Type="http://schemas.openxmlformats.org/officeDocument/2006/relationships/slideLayout" Target="../slideLayouts/slideLayout1.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slideLayout" Target="../slideLayouts/slideLayout1.xml"/><Relationship Id="rId4"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slideLayout" Target="../slideLayouts/slideLayout1.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image" Target="../media/image40.png"/><Relationship Id="rId3" Type="http://schemas.openxmlformats.org/officeDocument/2006/relationships/slideLayout" Target="../slideLayouts/slideLayout1.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svg"/><Relationship Id="rId4" Type="http://schemas.openxmlformats.org/officeDocument/2006/relationships/slideLayout" Target="../slideLayouts/slideLayout1.xml"/><Relationship Id="rId5"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svg"/><Relationship Id="rId4" Type="http://schemas.openxmlformats.org/officeDocument/2006/relationships/slideLayout" Target="../slideLayouts/slideLayout1.xml"/><Relationship Id="rId5"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1.png"/><Relationship Id="rId6"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8.xml"/><Relationship Id="rId4"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png"/><Relationship Id="rId11" Type="http://schemas.openxmlformats.org/officeDocument/2006/relationships/slideLayout" Target="../slideLayouts/slideLayout1.xml"/><Relationship Id="rId1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svg"/><Relationship Id="rId4" Type="http://schemas.openxmlformats.org/officeDocument/2006/relationships/slideLayout" Target="../slideLayouts/slideLayout1.xml"/><Relationship Id="rId5"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svg"/><Relationship Id="rId4" Type="http://schemas.openxmlformats.org/officeDocument/2006/relationships/slideLayout" Target="../slideLayouts/slideLayout1.xml"/><Relationship Id="rId5"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svg"/><Relationship Id="rId3" Type="http://schemas.openxmlformats.org/officeDocument/2006/relationships/slideLayout" Target="../slideLayouts/slideLayout1.xml"/><Relationship Id="rId4"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xml"/><Relationship Id="rId3"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xml"/><Relationship Id="rId3"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xml"/><Relationship Id="rId3"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23.png"/><Relationship Id="rId3" Type="http://schemas.openxmlformats.org/officeDocument/2006/relationships/slideLayout" Target="../slideLayouts/slideLayout1.xml"/><Relationship Id="rId4"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xml"/><Relationship Id="rId3"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slideLayout" Target="../slideLayouts/slideLayout1.xml"/><Relationship Id="rId4"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xml"/><Relationship Id="rId3"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slideLayout" Target="../slideLayouts/slideLayout1.xml"/><Relationship Id="rId4" Type="http://schemas.openxmlformats.org/officeDocument/2006/relationships/notesSlide" Target="../notesSlides/notesSlide38.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
</Relationships>
</file>

<file path=ppt/slides/_rels/slide40.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image" Target="../media/image40.png"/><Relationship Id="rId3"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2.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46.wmf"/><Relationship Id="rId3" Type="http://schemas.openxmlformats.org/officeDocument/2006/relationships/slideLayout" Target="../slideLayouts/slideLayout1.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slideLayout" Target="../slideLayouts/slideLayout7.xml"/><Relationship Id="rId8" Type="http://schemas.openxmlformats.org/officeDocument/2006/relationships/notesSlide" Target="../notesSlides/notesSlide5.xml"/>
</Relationships>
</file>

<file path=ppt/slides/_rels/slide50.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52.xml"/>
</Relationships>
</file>

<file path=ppt/slides/_rels/slide53.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slideLayout" Target="../slideLayouts/slideLayout1.xml"/><Relationship Id="rId3" Type="http://schemas.openxmlformats.org/officeDocument/2006/relationships/notesSlide" Target="../notesSlides/notesSlide53.xml"/>
</Relationships>
</file>

<file path=ppt/slides/_rels/slide54.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image" Target="../media/image35.png"/><Relationship Id="rId3" Type="http://schemas.openxmlformats.org/officeDocument/2006/relationships/slideLayout" Target="../slideLayouts/slideLayout1.xml"/><Relationship Id="rId4" Type="http://schemas.openxmlformats.org/officeDocument/2006/relationships/notesSlide" Target="../notesSlides/notesSlide54.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
</Relationships>
</file>

<file path=ppt/slides/_rels/slide56.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6.xml"/>
</Relationships>
</file>

<file path=ppt/slides/_rels/slide57.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slideLayout" Target="../slideLayouts/slideLayout1.xml"/><Relationship Id="rId3" Type="http://schemas.openxmlformats.org/officeDocument/2006/relationships/notesSlide" Target="../notesSlides/notesSlide57.xml"/>
</Relationships>
</file>

<file path=ppt/slides/_rels/slide58.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image" Target="../media/image54.png"/><Relationship Id="rId3" Type="http://schemas.openxmlformats.org/officeDocument/2006/relationships/slideLayout" Target="../slideLayouts/slideLayout1.xml"/><Relationship Id="rId4" Type="http://schemas.openxmlformats.org/officeDocument/2006/relationships/notesSlide" Target="../notesSlides/notesSlide58.xml"/>
</Relationships>
</file>

<file path=ppt/slides/_rels/slide59.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slideLayout" Target="../slideLayouts/slideLayout1.xml"/><Relationship Id="rId3" Type="http://schemas.openxmlformats.org/officeDocument/2006/relationships/notesSlide" Target="../notesSlides/notesSlide59.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png"/><Relationship Id="rId11" Type="http://schemas.openxmlformats.org/officeDocument/2006/relationships/slideLayout" Target="../slideLayouts/slideLayout1.xml"/><Relationship Id="rId12" Type="http://schemas.openxmlformats.org/officeDocument/2006/relationships/notesSlide" Target="../notesSlides/notesSlide6.xml"/>
</Relationships>
</file>

<file path=ppt/slides/_rels/slide6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xml"/><Relationship Id="rId3" Type="http://schemas.openxmlformats.org/officeDocument/2006/relationships/notesSlide" Target="../notesSlides/notesSlide60.xml"/>
</Relationships>
</file>

<file path=ppt/slides/_rels/slide61.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slideLayout" Target="../slideLayouts/slideLayout1.xml"/>
</Relationships>
</file>

<file path=ppt/slides/_rels/slide62.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image" Target="../media/image22.png"/><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15.png"/><Relationship Id="rId10" Type="http://schemas.openxmlformats.org/officeDocument/2006/relationships/image" Target="../media/image13.png"/><Relationship Id="rId11" Type="http://schemas.openxmlformats.org/officeDocument/2006/relationships/image" Target="../media/image16.png"/><Relationship Id="rId12" Type="http://schemas.openxmlformats.org/officeDocument/2006/relationships/slideLayout" Target="../slideLayouts/slideLayout1.xml"/><Relationship Id="rId13" Type="http://schemas.openxmlformats.org/officeDocument/2006/relationships/notesSlide" Target="../notesSlides/notesSlide62.xml"/>
</Relationships>
</file>

<file path=ppt/slides/_rels/slide63.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slideLayout" Target="../slideLayouts/slideLayout1.xml"/>
</Relationships>
</file>

<file path=ppt/slides/_rels/slide64.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image" Target="../media/image22.png"/><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15.png"/><Relationship Id="rId10" Type="http://schemas.openxmlformats.org/officeDocument/2006/relationships/image" Target="../media/image13.png"/><Relationship Id="rId11" Type="http://schemas.openxmlformats.org/officeDocument/2006/relationships/image" Target="../media/image16.png"/><Relationship Id="rId12" Type="http://schemas.openxmlformats.org/officeDocument/2006/relationships/slideLayout" Target="../slideLayouts/slideLayout1.xml"/><Relationship Id="rId13" Type="http://schemas.openxmlformats.org/officeDocument/2006/relationships/notesSlide" Target="../notesSlides/notesSlide64.xml"/>
</Relationships>
</file>

<file path=ppt/slides/_rels/slide65.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image" Target="../media/image60.png"/><Relationship Id="rId3" Type="http://schemas.openxmlformats.org/officeDocument/2006/relationships/image" Target="../media/image61.png"/><Relationship Id="rId4" Type="http://schemas.openxmlformats.org/officeDocument/2006/relationships/slideLayout" Target="../slideLayouts/slideLayout1.xml"/><Relationship Id="rId5" Type="http://schemas.openxmlformats.org/officeDocument/2006/relationships/notesSlide" Target="../notesSlides/notesSlide65.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svg"/><Relationship Id="rId4" Type="http://schemas.openxmlformats.org/officeDocument/2006/relationships/slideLayout" Target="../slideLayouts/slideLayout1.xml"/><Relationship Id="rId5"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1.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PlaceHolder 1"/>
          <p:cNvSpPr>
            <a:spLocks noGrp="1"/>
          </p:cNvSpPr>
          <p:nvPr>
            <p:ph/>
          </p:nvPr>
        </p:nvSpPr>
        <p:spPr>
          <a:xfrm>
            <a:off x="685800" y="1068120"/>
            <a:ext cx="8087040" cy="3275280"/>
          </a:xfrm>
          <a:prstGeom prst="rect">
            <a:avLst/>
          </a:prstGeom>
          <a:noFill/>
          <a:ln w="0">
            <a:noFill/>
          </a:ln>
        </p:spPr>
        <p:txBody>
          <a:bodyPr lIns="0" rIns="0" tIns="0" bIns="0" anchor="t" anchorCtr="1">
            <a:normAutofit/>
          </a:bodyPr>
          <a:p>
            <a:pPr marL="432000" indent="0" algn="ctr">
              <a:lnSpc>
                <a:spcPct val="100000"/>
              </a:lnSpc>
              <a:spcBef>
                <a:spcPts val="1417"/>
              </a:spcBef>
              <a:buNone/>
              <a:tabLst>
                <a:tab algn="l" pos="0"/>
              </a:tabLst>
            </a:pPr>
            <a:r>
              <a:rPr lang="en-US" sz="3200" b="0" i="1" u="none" strike="noStrike">
                <a:solidFill>
                  <a:srgbClr val="000000"/>
                </a:solidFill>
                <a:effectLst/>
                <a:uFillTx/>
                <a:latin typeface="Arial"/>
              </a:rPr>
              <a:t>Select </a:t>
            </a:r>
            <a:endParaRPr lang="en-US" sz="3200" b="0" u="none" strike="noStrike">
              <a:solidFill>
                <a:srgbClr val="000000"/>
              </a:solidFill>
              <a:effectLst/>
              <a:uFillTx/>
              <a:latin typeface="Arial"/>
            </a:endParaRPr>
          </a:p>
          <a:p>
            <a:pPr marL="432000" indent="0" algn="ctr">
              <a:lnSpc>
                <a:spcPct val="100000"/>
              </a:lnSpc>
              <a:spcBef>
                <a:spcPts val="1417"/>
              </a:spcBef>
              <a:buNone/>
              <a:tabLst>
                <a:tab algn="l" pos="0"/>
              </a:tabLst>
            </a:pPr>
            <a:r>
              <a:rPr lang="en-US" sz="3200" b="0" i="1" u="none" strike="noStrike">
                <a:solidFill>
                  <a:srgbClr val="000000"/>
                </a:solidFill>
                <a:effectLst/>
                <a:uFillTx/>
                <a:latin typeface="Arial"/>
              </a:rPr>
              <a:t>SLIDE SHOW Mode  </a:t>
            </a:r>
            <a:endParaRPr lang="en-US" sz="3200" b="0" u="none" strike="noStrike">
              <a:solidFill>
                <a:srgbClr val="000000"/>
              </a:solidFill>
              <a:effectLst/>
              <a:uFillTx/>
              <a:latin typeface="Arial"/>
            </a:endParaRPr>
          </a:p>
          <a:p>
            <a:pPr marL="432000" indent="0" algn="ctr">
              <a:lnSpc>
                <a:spcPct val="100000"/>
              </a:lnSpc>
              <a:spcBef>
                <a:spcPts val="1417"/>
              </a:spcBef>
              <a:buNone/>
              <a:tabLst>
                <a:tab algn="l" pos="0"/>
              </a:tabLst>
            </a:pPr>
            <a:r>
              <a:rPr lang="en-US" sz="3200" b="0" i="1" u="none" strike="noStrike">
                <a:solidFill>
                  <a:srgbClr val="000000"/>
                </a:solidFill>
                <a:effectLst/>
                <a:uFillTx/>
                <a:latin typeface="Arial"/>
              </a:rPr>
              <a:t>for best viewing</a:t>
            </a:r>
            <a:endParaRPr lang="en-US" sz="32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FFAC1DE2-BF5B-49B5-8E21-B3A69F65A659}" type="slidenum">
              <a:t>1</a:t>
            </a:fld>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7" name=""/>
          <p:cNvSpPr/>
          <p:nvPr/>
        </p:nvSpPr>
        <p:spPr>
          <a:xfrm>
            <a:off x="0" y="0"/>
            <a:ext cx="10052280" cy="56646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lang="en-US" sz="1800" b="0" u="none" strike="noStrike">
              <a:solidFill>
                <a:srgbClr val="000000"/>
              </a:solidFill>
              <a:effectLst/>
              <a:uFillTx/>
              <a:latin typeface="Times New Roman"/>
              <a:ea typeface="DejaVu Sans"/>
            </a:endParaRPr>
          </a:p>
        </p:txBody>
      </p:sp>
      <p:pic>
        <p:nvPicPr>
          <p:cNvPr id="128" name=""/>
          <p:cNvPicPr/>
          <p:nvPr/>
        </p:nvPicPr>
        <p:blipFill>
          <a:blip r:embed="rId1"/>
          <a:stretch/>
        </p:blipFill>
        <p:spPr>
          <a:xfrm>
            <a:off x="2743200" y="228600"/>
            <a:ext cx="5253120" cy="5253120"/>
          </a:xfrm>
          <a:prstGeom prst="rect">
            <a:avLst/>
          </a:prstGeom>
          <a:noFill/>
          <a:ln w="0">
            <a:noFill/>
          </a:ln>
        </p:spPr>
      </p:pic>
      <p:sp>
        <p:nvSpPr>
          <p:cNvPr id="129" name=""/>
          <p:cNvSpPr/>
          <p:nvPr/>
        </p:nvSpPr>
        <p:spPr>
          <a:xfrm>
            <a:off x="0" y="0"/>
            <a:ext cx="10052280" cy="94356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800" b="0" i="1" u="none" strike="noStrike">
                <a:solidFill>
                  <a:srgbClr val="ffffff"/>
                </a:solidFill>
                <a:effectLst/>
                <a:uFillTx/>
                <a:latin typeface="Arial"/>
                <a:ea typeface="DejaVu Sans"/>
              </a:rPr>
              <a:t>Wait …….What About </a:t>
            </a:r>
            <a:endParaRPr lang="en-US" sz="2800" b="0" u="none" strike="noStrike">
              <a:solidFill>
                <a:srgbClr val="ffffff"/>
              </a:solidFill>
              <a:effectLst/>
              <a:uFillTx/>
              <a:latin typeface="Arial"/>
            </a:endParaRPr>
          </a:p>
          <a:p>
            <a:pPr algn="ctr">
              <a:lnSpc>
                <a:spcPct val="100000"/>
              </a:lnSpc>
            </a:pPr>
            <a:r>
              <a:rPr lang="en-US" sz="2800" b="0" i="1" u="none" strike="noStrike">
                <a:solidFill>
                  <a:srgbClr val="ffffff"/>
                </a:solidFill>
                <a:effectLst/>
                <a:uFillTx/>
                <a:latin typeface="Arial"/>
                <a:ea typeface="DejaVu Sans"/>
              </a:rPr>
              <a:t>Savings From Free Market Efficiencies? </a:t>
            </a:r>
            <a:endParaRPr lang="en-US" sz="2800" b="0" u="none" strike="noStrike">
              <a:solidFill>
                <a:srgbClr val="ffffff"/>
              </a:solidFill>
              <a:effectLst/>
              <a:uFillTx/>
              <a:latin typeface="Arial"/>
            </a:endParaRPr>
          </a:p>
        </p:txBody>
      </p:sp>
      <p:sp>
        <p:nvSpPr>
          <p:cNvPr id="130" name=""/>
          <p:cNvSpPr/>
          <p:nvPr/>
        </p:nvSpPr>
        <p:spPr>
          <a:xfrm>
            <a:off x="1600200" y="1371600"/>
            <a:ext cx="910080" cy="85392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000000"/>
                </a:solidFill>
                <a:effectLst/>
                <a:uFillTx/>
                <a:latin typeface="Arial"/>
                <a:ea typeface="DejaVu Sans"/>
              </a:rPr>
              <a:t>2006 and 2010</a:t>
            </a:r>
            <a:endParaRPr lang="en-US" sz="1800" b="0" u="none" strike="noStrike">
              <a:solidFill>
                <a:srgbClr val="000000"/>
              </a:solidFill>
              <a:effectLst/>
              <a:uFillTx/>
              <a:latin typeface="Arial"/>
            </a:endParaRPr>
          </a:p>
        </p:txBody>
      </p:sp>
      <p:sp>
        <p:nvSpPr>
          <p:cNvPr id="131" name=""/>
          <p:cNvSpPr/>
          <p:nvPr/>
        </p:nvSpPr>
        <p:spPr>
          <a:xfrm>
            <a:off x="7543800" y="1143000"/>
            <a:ext cx="1825200" cy="910800"/>
          </a:xfrm>
          <a:custGeom>
            <a:avLst/>
            <a:gdLst>
              <a:gd name="textAreaLeft" fmla="*/ 734400 w 1825200"/>
              <a:gd name="textAreaRight" fmla="*/ 1182960 w 1825200"/>
              <a:gd name="textAreaTop" fmla="*/ 313200 h 910800"/>
              <a:gd name="textAreaBottom" fmla="*/ 601200 h 910800"/>
            </a:gdLst>
            <a:ahLst/>
            <a:cxnLst/>
            <a:rect l="textAreaLeft" t="textAreaTop" r="textAreaRight" b="textAreaBottom"/>
            <a:pathLst>
              <a:path w="640" h="861">
                <a:moveTo>
                  <a:pt x="640" y="233"/>
                </a:moveTo>
                <a:lnTo>
                  <a:pt x="221" y="293"/>
                </a:lnTo>
                <a:lnTo>
                  <a:pt x="506" y="12"/>
                </a:lnTo>
                <a:lnTo>
                  <a:pt x="367" y="0"/>
                </a:lnTo>
                <a:lnTo>
                  <a:pt x="29" y="406"/>
                </a:lnTo>
                <a:lnTo>
                  <a:pt x="431" y="347"/>
                </a:lnTo>
                <a:lnTo>
                  <a:pt x="145" y="645"/>
                </a:lnTo>
                <a:lnTo>
                  <a:pt x="99" y="520"/>
                </a:lnTo>
                <a:lnTo>
                  <a:pt x="0" y="861"/>
                </a:lnTo>
                <a:lnTo>
                  <a:pt x="326" y="765"/>
                </a:lnTo>
                <a:lnTo>
                  <a:pt x="209" y="711"/>
                </a:lnTo>
                <a:lnTo>
                  <a:pt x="640" y="233"/>
                </a:lnTo>
                <a:lnTo>
                  <a:pt x="640" y="233"/>
                </a:lnTo>
                <a:close/>
              </a:path>
            </a:pathLst>
          </a:custGeom>
          <a:solidFill>
            <a:srgbClr val="c9211e"/>
          </a:solidFill>
          <a:ln w="0">
            <a:solidFill>
              <a:srgbClr val="3465a4"/>
            </a:solid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ffffff"/>
              </a:solidFill>
              <a:effectLst/>
              <a:uFillTx/>
              <a:latin typeface="Arial"/>
              <a:ea typeface="DejaVu Sans"/>
            </a:endParaRPr>
          </a:p>
        </p:txBody>
      </p:sp>
      <p:sp>
        <p:nvSpPr>
          <p:cNvPr id="2" name="PlaceHolder 1"/>
          <p:cNvSpPr>
            <a:spLocks noGrp="1"/>
          </p:cNvSpPr>
          <p:nvPr>
            <p:ph type="sldNum" idx="2"/>
          </p:nvPr>
        </p:nvSpPr>
        <p:spPr/>
        <p:txBody>
          <a:bodyPr/>
          <a:p>
            <a:fld id="{8989A829-1D1C-4E5C-9B0D-B9E8FAE07D59}" type="slidenum">
              <a:t>10</a:t>
            </a:fld>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2" name="PlaceHolder 1"/>
          <p:cNvSpPr>
            <a:spLocks noGrp="1"/>
          </p:cNvSpPr>
          <p:nvPr>
            <p:ph type="title"/>
          </p:nvPr>
        </p:nvSpPr>
        <p:spPr>
          <a:xfrm>
            <a:off x="1619280" y="209520"/>
            <a:ext cx="8093160" cy="942480"/>
          </a:xfrm>
          <a:prstGeom prst="rect">
            <a:avLst/>
          </a:prstGeom>
          <a:noFill/>
          <a:ln w="0">
            <a:noFill/>
          </a:ln>
        </p:spPr>
        <p:txBody>
          <a:bodyPr lIns="0" rIns="0" tIns="0" bIns="0" anchor="ctr">
            <a:spAutoFit/>
          </a:bodyPr>
          <a:p>
            <a:pPr indent="0" algn="ctr">
              <a:buNone/>
            </a:pPr>
            <a:endParaRPr lang="en-US" sz="1800" b="0" u="none" strike="noStrike">
              <a:solidFill>
                <a:srgbClr val="000000"/>
              </a:solidFill>
              <a:effectLst/>
              <a:uFillTx/>
              <a:latin typeface="Arial"/>
            </a:endParaRPr>
          </a:p>
        </p:txBody>
      </p:sp>
      <p:sp>
        <p:nvSpPr>
          <p:cNvPr id="133" name=""/>
          <p:cNvSpPr/>
          <p:nvPr/>
        </p:nvSpPr>
        <p:spPr>
          <a:xfrm>
            <a:off x="5040" y="360"/>
            <a:ext cx="10052280" cy="56646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gn="ctr">
              <a:lnSpc>
                <a:spcPct val="100000"/>
              </a:lnSpc>
            </a:pPr>
            <a:endParaRPr lang="en-US" sz="1800" b="0" u="none" strike="noStrike">
              <a:solidFill>
                <a:srgbClr val="000000"/>
              </a:solidFill>
              <a:effectLst/>
              <a:uFillTx/>
              <a:latin typeface="Arial"/>
              <a:ea typeface="DejaVu Sans"/>
            </a:endParaRPr>
          </a:p>
        </p:txBody>
      </p:sp>
      <p:pic>
        <p:nvPicPr>
          <p:cNvPr id="134" name=""/>
          <p:cNvPicPr/>
          <p:nvPr/>
        </p:nvPicPr>
        <p:blipFill>
          <a:blip r:embed="rId1"/>
          <a:stretch/>
        </p:blipFill>
        <p:spPr>
          <a:xfrm>
            <a:off x="2743200" y="457200"/>
            <a:ext cx="4341960" cy="5007960"/>
          </a:xfrm>
          <a:prstGeom prst="rect">
            <a:avLst/>
          </a:prstGeom>
          <a:noFill/>
          <a:ln w="0">
            <a:noFill/>
          </a:ln>
        </p:spPr>
      </p:pic>
      <p:pic>
        <p:nvPicPr>
          <p:cNvPr id="135" name=""/>
          <p:cNvPicPr/>
          <p:nvPr/>
        </p:nvPicPr>
        <p:blipFill>
          <a:blip r:embed="rId2"/>
          <a:stretch/>
        </p:blipFill>
        <p:spPr>
          <a:xfrm>
            <a:off x="9372600" y="5029200"/>
            <a:ext cx="679680" cy="635400"/>
          </a:xfrm>
          <a:prstGeom prst="rect">
            <a:avLst/>
          </a:prstGeom>
          <a:noFill/>
          <a:ln w="0">
            <a:noFill/>
          </a:ln>
        </p:spPr>
      </p:pic>
      <p:sp>
        <p:nvSpPr>
          <p:cNvPr id="136" name=""/>
          <p:cNvSpPr/>
          <p:nvPr/>
        </p:nvSpPr>
        <p:spPr>
          <a:xfrm>
            <a:off x="360" y="360"/>
            <a:ext cx="10052280" cy="94356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800" b="0" i="1" u="none" strike="noStrike">
                <a:solidFill>
                  <a:srgbClr val="ffffff"/>
                </a:solidFill>
                <a:effectLst/>
                <a:uFillTx/>
                <a:latin typeface="Arial"/>
                <a:ea typeface="DejaVu Sans"/>
              </a:rPr>
              <a:t>Wait …….What About </a:t>
            </a:r>
            <a:endParaRPr lang="en-US" sz="2800" b="0" u="none" strike="noStrike">
              <a:solidFill>
                <a:srgbClr val="ffffff"/>
              </a:solidFill>
              <a:effectLst/>
              <a:uFillTx/>
              <a:latin typeface="Arial"/>
            </a:endParaRPr>
          </a:p>
          <a:p>
            <a:pPr algn="ctr">
              <a:lnSpc>
                <a:spcPct val="100000"/>
              </a:lnSpc>
            </a:pPr>
            <a:r>
              <a:rPr lang="en-US" sz="2800" b="0" i="1" u="none" strike="noStrike">
                <a:solidFill>
                  <a:srgbClr val="ffffff"/>
                </a:solidFill>
                <a:effectLst/>
                <a:uFillTx/>
                <a:latin typeface="Arial"/>
                <a:ea typeface="DejaVu Sans"/>
              </a:rPr>
              <a:t>Savings From Free Market Efficiencies? </a:t>
            </a:r>
            <a:endParaRPr lang="en-US" sz="2800" b="0" u="none" strike="noStrike">
              <a:solidFill>
                <a:srgbClr val="ffffff"/>
              </a:solidFill>
              <a:effectLst/>
              <a:uFillTx/>
              <a:latin typeface="Arial"/>
            </a:endParaRPr>
          </a:p>
        </p:txBody>
      </p:sp>
      <p:sp>
        <p:nvSpPr>
          <p:cNvPr id="137" name=""/>
          <p:cNvSpPr/>
          <p:nvPr/>
        </p:nvSpPr>
        <p:spPr>
          <a:xfrm>
            <a:off x="2057400" y="4114800"/>
            <a:ext cx="5710680" cy="155016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chorCtr="1">
            <a:noAutofit/>
          </a:bodyPr>
          <a:p>
            <a:pPr algn="ctr">
              <a:lnSpc>
                <a:spcPct val="100000"/>
              </a:lnSpc>
            </a:pPr>
            <a:r>
              <a:rPr lang="en-US" sz="2400" b="1" i="1" u="none" strike="noStrike">
                <a:solidFill>
                  <a:schemeClr val="accent6"/>
                </a:solidFill>
                <a:effectLst/>
                <a:uFillTx/>
                <a:latin typeface="Times New Roman"/>
                <a:ea typeface="DejaVu Sans"/>
              </a:rPr>
              <a:t>2006 through  2024 </a:t>
            </a:r>
            <a:endParaRPr lang="en-US" sz="2400" b="0" u="none" strike="noStrike">
              <a:solidFill>
                <a:srgbClr val="000000"/>
              </a:solidFill>
              <a:effectLst/>
              <a:uFillTx/>
              <a:latin typeface="Arial"/>
            </a:endParaRPr>
          </a:p>
          <a:p>
            <a:pPr algn="ctr">
              <a:lnSpc>
                <a:spcPct val="100000"/>
              </a:lnSpc>
            </a:pPr>
            <a:r>
              <a:rPr lang="en-US" sz="2400" b="1" i="1" u="sng" strike="noStrike">
                <a:solidFill>
                  <a:schemeClr val="accent6"/>
                </a:solidFill>
                <a:effectLst/>
                <a:uFillTx/>
                <a:latin typeface="Times New Roman"/>
                <a:ea typeface="DejaVu Sans"/>
              </a:rPr>
              <a:t>$12 Billion</a:t>
            </a:r>
            <a:r>
              <a:rPr lang="en-US" sz="2400" b="1" i="1" u="none" strike="noStrike">
                <a:solidFill>
                  <a:schemeClr val="accent6"/>
                </a:solidFill>
                <a:effectLst/>
                <a:uFillTx/>
                <a:latin typeface="Times New Roman"/>
                <a:ea typeface="DejaVu Sans"/>
              </a:rPr>
              <a:t> spent in lobbying congress </a:t>
            </a:r>
            <a:endParaRPr lang="en-US" sz="2400" b="0" u="none" strike="noStrike">
              <a:solidFill>
                <a:srgbClr val="000000"/>
              </a:solidFill>
              <a:effectLst/>
              <a:uFillTx/>
              <a:latin typeface="Arial"/>
            </a:endParaRPr>
          </a:p>
          <a:p>
            <a:pPr algn="ctr">
              <a:lnSpc>
                <a:spcPct val="100000"/>
              </a:lnSpc>
            </a:pPr>
            <a:r>
              <a:rPr lang="en-US" sz="2400" b="1" i="1" u="none" strike="noStrike">
                <a:solidFill>
                  <a:schemeClr val="accent6"/>
                </a:solidFill>
                <a:effectLst/>
                <a:uFillTx/>
                <a:latin typeface="Times New Roman"/>
                <a:ea typeface="DejaVu Sans"/>
              </a:rPr>
              <a:t>to keep things just as they are</a:t>
            </a:r>
            <a:endParaRPr lang="en-US" sz="2400" b="0" u="none" strike="noStrike">
              <a:solidFill>
                <a:srgbClr val="000000"/>
              </a:solidFill>
              <a:effectLst/>
              <a:uFillTx/>
              <a:latin typeface="Arial"/>
            </a:endParaRPr>
          </a:p>
          <a:p>
            <a:pPr algn="ctr">
              <a:lnSpc>
                <a:spcPct val="100000"/>
              </a:lnSpc>
            </a:pPr>
            <a:endParaRPr lang="en-US" sz="2400" b="0" u="none" strike="noStrike">
              <a:solidFill>
                <a:srgbClr val="000000"/>
              </a:solidFill>
              <a:effectLst/>
              <a:uFillTx/>
              <a:latin typeface="Arial"/>
            </a:endParaRPr>
          </a:p>
        </p:txBody>
      </p:sp>
      <p:sp>
        <p:nvSpPr>
          <p:cNvPr id="138" name=""/>
          <p:cNvSpPr/>
          <p:nvPr/>
        </p:nvSpPr>
        <p:spPr>
          <a:xfrm>
            <a:off x="8001000" y="1371600"/>
            <a:ext cx="1370520" cy="41328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lang="en-US" sz="2400" b="0" u="none" strike="noStrike">
              <a:solidFill>
                <a:srgbClr val="000000"/>
              </a:solidFill>
              <a:effectLst/>
              <a:uFillTx/>
              <a:latin typeface="Arial"/>
            </a:endParaRPr>
          </a:p>
          <a:p>
            <a:pPr algn="ctr">
              <a:lnSpc>
                <a:spcPct val="100000"/>
              </a:lnSpc>
            </a:pPr>
            <a:r>
              <a:rPr lang="en-US" sz="2400" b="1" i="1" u="none" strike="noStrike">
                <a:solidFill>
                  <a:schemeClr val="accent6"/>
                </a:solidFill>
                <a:effectLst/>
                <a:uFillTx/>
                <a:latin typeface="Times New Roman"/>
                <a:ea typeface="DejaVu Sans"/>
              </a:rPr>
              <a:t>“When You Make Enough Money You Get To Write The Laws”</a:t>
            </a:r>
            <a:endParaRPr lang="en-US" sz="24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96B02D31-7E9A-4DDB-A116-8675586A8371}" type="slidenum">
              <a:t>11</a:t>
            </a:fld>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9" name="PlaceHolder 1"/>
          <p:cNvSpPr>
            <a:spLocks noGrp="1"/>
          </p:cNvSpPr>
          <p:nvPr>
            <p:ph type="title"/>
          </p:nvPr>
        </p:nvSpPr>
        <p:spPr>
          <a:xfrm>
            <a:off x="0" y="0"/>
            <a:ext cx="10077120" cy="91224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Prescription Drugs </a:t>
            </a:r>
            <a:br>
              <a:rPr sz="3300"/>
            </a:br>
            <a:r>
              <a:rPr lang="en-US" sz="3300" b="0" i="1" u="none" strike="noStrike">
                <a:solidFill>
                  <a:srgbClr val="ffffff"/>
                </a:solidFill>
                <a:effectLst/>
                <a:uFillTx/>
                <a:latin typeface="Times New Roman"/>
              </a:rPr>
              <a:t>24 cents of every </a:t>
            </a:r>
            <a:r>
              <a:rPr lang="en-US" sz="3300" b="1" i="1" u="none" strike="noStrike">
                <a:solidFill>
                  <a:srgbClr val="ffffff"/>
                </a:solidFill>
                <a:effectLst/>
                <a:uFillTx/>
                <a:latin typeface="Times New Roman"/>
              </a:rPr>
              <a:t>dollar</a:t>
            </a:r>
            <a:r>
              <a:rPr lang="en-US" sz="3300" b="0" i="1" u="none" strike="noStrike">
                <a:solidFill>
                  <a:srgbClr val="ffffff"/>
                </a:solidFill>
                <a:effectLst/>
                <a:uFillTx/>
                <a:latin typeface="Times New Roman"/>
              </a:rPr>
              <a:t> goes to perscription medicine</a:t>
            </a:r>
            <a:endParaRPr lang="en-US" sz="3300" b="0" u="none" strike="noStrike">
              <a:solidFill>
                <a:srgbClr val="ffffff"/>
              </a:solidFill>
              <a:effectLst/>
              <a:uFillTx/>
              <a:latin typeface="Arial"/>
            </a:endParaRPr>
          </a:p>
        </p:txBody>
      </p:sp>
      <p:sp>
        <p:nvSpPr>
          <p:cNvPr id="140" name="PlaceHolder 2"/>
          <p:cNvSpPr>
            <a:spLocks noGrp="1"/>
          </p:cNvSpPr>
          <p:nvPr>
            <p:ph/>
          </p:nvPr>
        </p:nvSpPr>
        <p:spPr>
          <a:xfrm>
            <a:off x="1600200" y="1143000"/>
            <a:ext cx="8093160" cy="3278520"/>
          </a:xfrm>
          <a:prstGeom prst="rect">
            <a:avLst/>
          </a:prstGeom>
          <a:noFill/>
          <a:ln w="0">
            <a:noFill/>
          </a:ln>
        </p:spPr>
        <p:txBody>
          <a:bodyPr lIns="0" rIns="0" tIns="13320" bIns="0" anchor="t">
            <a:normAutofit/>
          </a:bodyPr>
          <a:p>
            <a:pPr marL="431640" indent="-323640">
              <a:lnSpc>
                <a:spcPct val="93000"/>
              </a:lnSpc>
              <a:spcBef>
                <a:spcPts val="1239"/>
              </a:spcBef>
              <a:spcAft>
                <a:spcPts val="1037"/>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000" b="1" u="none" strike="noStrike">
                <a:solidFill>
                  <a:srgbClr val="050505"/>
                </a:solidFill>
                <a:effectLst/>
                <a:uFillTx/>
                <a:latin typeface="Times New Roman"/>
              </a:rPr>
              <a:t>“Every country except the US limits drug profits through cost-based or negotiated pricing</a:t>
            </a:r>
            <a:endParaRPr lang="en-US" sz="2000" b="0" u="none" strike="noStrike">
              <a:solidFill>
                <a:srgbClr val="000000"/>
              </a:solidFill>
              <a:effectLst/>
              <a:uFillTx/>
              <a:latin typeface="Arial"/>
            </a:endParaRPr>
          </a:p>
          <a:p>
            <a:pPr marL="431640" indent="-323640">
              <a:lnSpc>
                <a:spcPct val="93000"/>
              </a:lnSpc>
              <a:spcBef>
                <a:spcPts val="1239"/>
              </a:spcBef>
              <a:spcAft>
                <a:spcPts val="1037"/>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000" b="1" u="none" strike="noStrike">
                <a:solidFill>
                  <a:srgbClr val="050505"/>
                </a:solidFill>
                <a:effectLst/>
                <a:uFillTx/>
                <a:latin typeface="Times New Roman"/>
              </a:rPr>
              <a:t>The U.S. lets prices float freely THANKS TO PBMs (Pharmacy Benefit Managers)— except for Mark Cuban.</a:t>
            </a:r>
            <a:endParaRPr lang="en-US" sz="2000" b="0" u="none" strike="noStrike">
              <a:solidFill>
                <a:srgbClr val="000000"/>
              </a:solidFill>
              <a:effectLst/>
              <a:uFillTx/>
              <a:latin typeface="Arial"/>
            </a:endParaRPr>
          </a:p>
        </p:txBody>
      </p:sp>
      <p:pic>
        <p:nvPicPr>
          <p:cNvPr id="141" name=""/>
          <p:cNvPicPr/>
          <p:nvPr/>
        </p:nvPicPr>
        <p:blipFill>
          <a:blip r:embed="rId1"/>
          <a:stretch/>
        </p:blipFill>
        <p:spPr>
          <a:xfrm>
            <a:off x="1830240" y="2971800"/>
            <a:ext cx="2739600" cy="2267280"/>
          </a:xfrm>
          <a:prstGeom prst="rect">
            <a:avLst/>
          </a:prstGeom>
          <a:noFill/>
          <a:ln w="0">
            <a:noFill/>
          </a:ln>
        </p:spPr>
      </p:pic>
      <p:sp>
        <p:nvSpPr>
          <p:cNvPr id="142" name=""/>
          <p:cNvSpPr/>
          <p:nvPr/>
        </p:nvSpPr>
        <p:spPr>
          <a:xfrm>
            <a:off x="6033960" y="3316320"/>
            <a:ext cx="2419560" cy="336600"/>
          </a:xfrm>
          <a:prstGeom prst="rect">
            <a:avLst/>
          </a:prstGeom>
          <a:solidFill>
            <a:srgbClr val="c9211e"/>
          </a:solid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i="1" u="none" strike="noStrike">
                <a:solidFill>
                  <a:srgbClr val="ffffff"/>
                </a:solidFill>
                <a:effectLst/>
                <a:uFillTx/>
                <a:latin typeface="Times New Roman"/>
                <a:ea typeface="DejaVu Sans"/>
              </a:rPr>
              <a:t>www.costplusdrugs.com</a:t>
            </a:r>
            <a:endParaRPr lang="en-US" sz="1800" b="0" u="none" strike="noStrike">
              <a:solidFill>
                <a:srgbClr val="ffffff"/>
              </a:solidFill>
              <a:effectLst/>
              <a:uFillTx/>
              <a:latin typeface="Arial"/>
            </a:endParaRPr>
          </a:p>
        </p:txBody>
      </p:sp>
      <p:sp>
        <p:nvSpPr>
          <p:cNvPr id="4" name="PlaceHolder 3"/>
          <p:cNvSpPr>
            <a:spLocks noGrp="1"/>
          </p:cNvSpPr>
          <p:nvPr>
            <p:ph type="sldNum" idx="2"/>
          </p:nvPr>
        </p:nvSpPr>
        <p:spPr/>
        <p:txBody>
          <a:bodyPr/>
          <a:p>
            <a:fld id="{3A52ED2F-7645-403C-817D-92BF4FE4131B}" type="slidenum">
              <a:t>12</a:t>
            </a:fld>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PlaceHolder 1"/>
          <p:cNvSpPr>
            <a:spLocks noGrp="1"/>
          </p:cNvSpPr>
          <p:nvPr>
            <p:ph type="title"/>
          </p:nvPr>
        </p:nvSpPr>
        <p:spPr>
          <a:xfrm>
            <a:off x="0" y="0"/>
            <a:ext cx="10056240" cy="114588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DH CAMPAIGN </a:t>
            </a:r>
            <a:r>
              <a:rPr lang="en-US" sz="3300" b="1" i="1" u="sng" strike="noStrike">
                <a:solidFill>
                  <a:schemeClr val="accent5">
                    <a:lumMod val="20000"/>
                    <a:lumOff val="80000"/>
                  </a:schemeClr>
                </a:solidFill>
                <a:effectLst/>
                <a:uFillTx/>
                <a:latin typeface="Times New Roman"/>
              </a:rPr>
              <a:t>NOW</a:t>
            </a:r>
            <a:r>
              <a:rPr lang="en-US" sz="3300" b="0" i="1" u="none" strike="noStrike">
                <a:solidFill>
                  <a:srgbClr val="ffffff"/>
                </a:solidFill>
                <a:effectLst/>
                <a:uFillTx/>
                <a:latin typeface="Times New Roman"/>
              </a:rPr>
              <a:t> On Health Care?</a:t>
            </a:r>
            <a:endParaRPr lang="en-US" sz="3300" b="0" u="none" strike="noStrike">
              <a:solidFill>
                <a:srgbClr val="ffffff"/>
              </a:solidFill>
              <a:effectLst/>
              <a:uFillTx/>
              <a:latin typeface="Arial"/>
            </a:endParaRPr>
          </a:p>
        </p:txBody>
      </p:sp>
      <p:pic>
        <p:nvPicPr>
          <p:cNvPr id="144" name=""/>
          <p:cNvPicPr/>
          <p:nvPr/>
        </p:nvPicPr>
        <p:blipFill>
          <a:blip r:embed="rId1"/>
          <a:stretch/>
        </p:blipFill>
        <p:spPr>
          <a:xfrm>
            <a:off x="1600200" y="1371600"/>
            <a:ext cx="7309080" cy="4108680"/>
          </a:xfrm>
          <a:prstGeom prst="rect">
            <a:avLst/>
          </a:prstGeom>
          <a:noFill/>
          <a:ln w="0">
            <a:noFill/>
          </a:ln>
        </p:spPr>
      </p:pic>
      <p:sp>
        <p:nvSpPr>
          <p:cNvPr id="145" name=""/>
          <p:cNvSpPr/>
          <p:nvPr/>
        </p:nvSpPr>
        <p:spPr>
          <a:xfrm flipH="1">
            <a:off x="7549920" y="2971800"/>
            <a:ext cx="16002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146" name=""/>
          <p:cNvSpPr/>
          <p:nvPr/>
        </p:nvSpPr>
        <p:spPr>
          <a:xfrm>
            <a:off x="8915760" y="2286000"/>
            <a:ext cx="908280" cy="843120"/>
          </a:xfrm>
          <a:prstGeom prst="rect">
            <a:avLst/>
          </a:prstGeom>
          <a:solidFill>
            <a:srgbClr val="c9211e"/>
          </a:solidFill>
          <a:ln w="18000">
            <a:solidFill>
              <a:srgbClr val="000000"/>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ffffff"/>
                </a:solidFill>
                <a:effectLst/>
                <a:uFillTx/>
                <a:latin typeface="Times New Roman"/>
                <a:ea typeface="DejaVu Sans"/>
              </a:rPr>
              <a:t>65 % Support</a:t>
            </a:r>
            <a:endParaRPr lang="en-US" sz="1800" b="0" u="none" strike="noStrike">
              <a:solidFill>
                <a:srgbClr val="ffffff"/>
              </a:solidFill>
              <a:effectLst/>
              <a:uFillTx/>
              <a:latin typeface="Arial"/>
            </a:endParaRPr>
          </a:p>
        </p:txBody>
      </p:sp>
      <p:sp>
        <p:nvSpPr>
          <p:cNvPr id="3" name="PlaceHolder 2"/>
          <p:cNvSpPr>
            <a:spLocks noGrp="1"/>
          </p:cNvSpPr>
          <p:nvPr>
            <p:ph type="sldNum" idx="2"/>
          </p:nvPr>
        </p:nvSpPr>
        <p:spPr/>
        <p:txBody>
          <a:bodyPr/>
          <a:p>
            <a:fld id="{19D52FDA-3868-4C4D-8710-38F0E24F92BC}" type="slidenum">
              <a:t>13</a:t>
            </a:fld>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7" name="PlaceHolder 1"/>
          <p:cNvSpPr>
            <a:spLocks noGrp="1"/>
          </p:cNvSpPr>
          <p:nvPr>
            <p:ph type="title"/>
          </p:nvPr>
        </p:nvSpPr>
        <p:spPr>
          <a:xfrm>
            <a:off x="0" y="0"/>
            <a:ext cx="10052280" cy="930600"/>
          </a:xfrm>
          <a:prstGeom prst="rect">
            <a:avLst/>
          </a:prstGeom>
          <a:solidFill>
            <a:srgbClr val="c9211e"/>
          </a:solidFill>
          <a:ln w="9360">
            <a:solidFill>
              <a:srgbClr val="ffffff"/>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Now ?</a:t>
            </a:r>
            <a:br>
              <a:rPr sz="3300"/>
            </a:br>
            <a:r>
              <a:rPr lang="en-US" sz="3300" b="0" i="1" u="none" strike="noStrike">
                <a:solidFill>
                  <a:srgbClr val="ffffff"/>
                </a:solidFill>
                <a:effectLst/>
                <a:uFillTx/>
                <a:latin typeface="Times New Roman"/>
              </a:rPr>
              <a:t>Significant Lose of Health Care Coverage</a:t>
            </a:r>
            <a:endParaRPr lang="en-US" sz="3300" b="0" u="none" strike="noStrike">
              <a:solidFill>
                <a:srgbClr val="ffffff"/>
              </a:solidFill>
              <a:effectLst/>
              <a:uFillTx/>
              <a:latin typeface="Arial"/>
            </a:endParaRPr>
          </a:p>
        </p:txBody>
      </p:sp>
      <p:pic>
        <p:nvPicPr>
          <p:cNvPr id="148" name=""/>
          <p:cNvPicPr/>
          <p:nvPr/>
        </p:nvPicPr>
        <p:blipFill>
          <a:blip r:embed="rId1"/>
          <a:stretch/>
        </p:blipFill>
        <p:spPr>
          <a:xfrm>
            <a:off x="1371600" y="936720"/>
            <a:ext cx="7311600" cy="4543560"/>
          </a:xfrm>
          <a:prstGeom prst="rect">
            <a:avLst/>
          </a:prstGeom>
          <a:noFill/>
          <a:ln w="0">
            <a:noFill/>
          </a:ln>
        </p:spPr>
      </p:pic>
      <p:pic>
        <p:nvPicPr>
          <p:cNvPr id="149" name=""/>
          <p:cNvPicPr/>
          <p:nvPr/>
        </p:nvPicPr>
        <p:blipFill>
          <a:blip r:embed="rId2"/>
          <a:stretch/>
        </p:blipFill>
        <p:spPr>
          <a:xfrm>
            <a:off x="8761320" y="3657600"/>
            <a:ext cx="1062360" cy="1057680"/>
          </a:xfrm>
          <a:prstGeom prst="rect">
            <a:avLst/>
          </a:prstGeom>
          <a:noFill/>
          <a:ln w="0">
            <a:noFill/>
          </a:ln>
        </p:spPr>
      </p:pic>
      <p:sp>
        <p:nvSpPr>
          <p:cNvPr id="150" name=""/>
          <p:cNvSpPr/>
          <p:nvPr/>
        </p:nvSpPr>
        <p:spPr>
          <a:xfrm flipH="1">
            <a:off x="6635880" y="4114800"/>
            <a:ext cx="18288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3" name="PlaceHolder 2"/>
          <p:cNvSpPr>
            <a:spLocks noGrp="1"/>
          </p:cNvSpPr>
          <p:nvPr>
            <p:ph type="sldNum" idx="2"/>
          </p:nvPr>
        </p:nvSpPr>
        <p:spPr/>
        <p:txBody>
          <a:bodyPr/>
          <a:p>
            <a:fld id="{DF2B01D8-2979-4C02-B29F-49081D942595}" type="slidenum">
              <a:t>14</a:t>
            </a:fld>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1" name="PlaceHolder 1"/>
          <p:cNvSpPr>
            <a:spLocks noGrp="1"/>
          </p:cNvSpPr>
          <p:nvPr>
            <p:ph type="title"/>
          </p:nvPr>
        </p:nvSpPr>
        <p:spPr>
          <a:xfrm>
            <a:off x="0" y="-11520"/>
            <a:ext cx="10054800" cy="138456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Now?</a:t>
            </a:r>
            <a:br>
              <a:rPr sz="3300"/>
            </a:br>
            <a:br>
              <a:rPr sz="3300"/>
            </a:br>
            <a:r>
              <a:rPr lang="en-US" sz="3300" b="0" i="1" u="none" strike="noStrike">
                <a:solidFill>
                  <a:srgbClr val="ffffff"/>
                </a:solidFill>
                <a:effectLst/>
                <a:uFillTx/>
                <a:latin typeface="Times New Roman"/>
              </a:rPr>
              <a:t>Ashe County Government Budgets</a:t>
            </a:r>
            <a:r>
              <a:rPr lang="en-US" sz="3300" b="0" u="none" strike="noStrike">
                <a:solidFill>
                  <a:srgbClr val="050505"/>
                </a:solidFill>
                <a:effectLst/>
                <a:uFillTx/>
                <a:latin typeface="Times New Roman"/>
              </a:rPr>
              <a:t>   </a:t>
            </a:r>
            <a:endParaRPr lang="en-US" sz="3300" b="0" u="none" strike="noStrike">
              <a:solidFill>
                <a:srgbClr val="ffffff"/>
              </a:solidFill>
              <a:effectLst/>
              <a:uFillTx/>
              <a:latin typeface="Arial"/>
            </a:endParaRPr>
          </a:p>
        </p:txBody>
      </p:sp>
      <p:pic>
        <p:nvPicPr>
          <p:cNvPr id="152" name=""/>
          <p:cNvPicPr/>
          <p:nvPr/>
        </p:nvPicPr>
        <p:blipFill>
          <a:blip r:embed="rId1"/>
          <a:stretch/>
        </p:blipFill>
        <p:spPr>
          <a:xfrm>
            <a:off x="422280" y="1600200"/>
            <a:ext cx="3004560" cy="2283840"/>
          </a:xfrm>
          <a:prstGeom prst="rect">
            <a:avLst/>
          </a:prstGeom>
          <a:noFill/>
          <a:ln w="0">
            <a:solidFill>
              <a:srgbClr val="3465a4"/>
            </a:solidFill>
          </a:ln>
        </p:spPr>
      </p:pic>
      <p:sp>
        <p:nvSpPr>
          <p:cNvPr id="153" name=""/>
          <p:cNvSpPr/>
          <p:nvPr/>
        </p:nvSpPr>
        <p:spPr>
          <a:xfrm>
            <a:off x="914400" y="3989160"/>
            <a:ext cx="1824120" cy="1495080"/>
          </a:xfrm>
          <a:prstGeom prst="rect">
            <a:avLst/>
          </a:prstGeom>
          <a:solidFill>
            <a:srgbClr val="f2f2f2"/>
          </a:solidFill>
          <a:ln w="0">
            <a:solidFill>
              <a:srgbClr val="3465a4"/>
            </a:solidFill>
          </a:ln>
        </p:spPr>
        <p:style>
          <a:lnRef idx="0"/>
          <a:fillRef idx="0"/>
          <a:effectRef idx="0"/>
          <a:fontRef idx="minor"/>
        </p:style>
        <p:txBody>
          <a:bodyPr lIns="90000" rIns="90000" tIns="45000" bIns="45000" anchor="t" anchorCtr="1">
            <a:spAutoFit/>
          </a:bodyPr>
          <a:p>
            <a:pPr algn="ctr">
              <a:lnSpc>
                <a:spcPct val="100000"/>
              </a:lnSpc>
            </a:pPr>
            <a:r>
              <a:rPr lang="en-US" sz="2000" b="1" i="1" u="none" strike="noStrike">
                <a:solidFill>
                  <a:srgbClr val="c9211e"/>
                </a:solidFill>
                <a:effectLst/>
                <a:uFillTx/>
                <a:latin typeface="Times New Roman"/>
                <a:ea typeface="DejaVu Sans"/>
              </a:rPr>
              <a:t>2,236 </a:t>
            </a:r>
            <a:endParaRPr lang="en-US" sz="2000" b="0" u="none" strike="noStrike">
              <a:solidFill>
                <a:srgbClr val="000000"/>
              </a:solidFill>
              <a:effectLst/>
              <a:uFillTx/>
              <a:latin typeface="Arial"/>
            </a:endParaRPr>
          </a:p>
          <a:p>
            <a:pPr algn="ctr">
              <a:lnSpc>
                <a:spcPct val="100000"/>
              </a:lnSpc>
            </a:pPr>
            <a:r>
              <a:rPr lang="en-US" sz="2000" b="1" i="1" u="none" strike="noStrike">
                <a:solidFill>
                  <a:srgbClr val="c9211e"/>
                </a:solidFill>
                <a:effectLst/>
                <a:uFillTx/>
                <a:latin typeface="Times New Roman"/>
                <a:ea typeface="DejaVu Sans"/>
              </a:rPr>
              <a:t>Ashe </a:t>
            </a:r>
            <a:r>
              <a:rPr lang="en-US" sz="2000" b="0" u="none" strike="noStrike">
                <a:solidFill>
                  <a:srgbClr val="c9211e"/>
                </a:solidFill>
                <a:effectLst/>
                <a:uFillTx/>
                <a:latin typeface="Times New Roman"/>
                <a:ea typeface="DejaVu Sans"/>
              </a:rPr>
              <a:t>County</a:t>
            </a:r>
            <a:r>
              <a:rPr lang="en-US" sz="2000" b="0" u="none" strike="noStrike">
                <a:solidFill>
                  <a:srgbClr val="050505"/>
                </a:solidFill>
                <a:effectLst/>
                <a:uFillTx/>
                <a:latin typeface="Times New Roman"/>
                <a:ea typeface="DejaVu Sans"/>
              </a:rPr>
              <a:t> Employees On the Plan</a:t>
            </a:r>
            <a:endParaRPr lang="en-US" sz="2000" b="0" u="none" strike="noStrike">
              <a:solidFill>
                <a:srgbClr val="000000"/>
              </a:solidFill>
              <a:effectLst/>
              <a:uFillTx/>
              <a:latin typeface="Arial"/>
            </a:endParaRPr>
          </a:p>
        </p:txBody>
      </p:sp>
      <p:sp>
        <p:nvSpPr>
          <p:cNvPr id="154" name=""/>
          <p:cNvSpPr/>
          <p:nvPr/>
        </p:nvSpPr>
        <p:spPr>
          <a:xfrm>
            <a:off x="3886200" y="1371600"/>
            <a:ext cx="5712840" cy="3015720"/>
          </a:xfrm>
          <a:prstGeom prst="rect">
            <a:avLst/>
          </a:prstGeom>
          <a:noFill/>
          <a:ln w="0">
            <a:solidFill>
              <a:srgbClr val="3465a4"/>
            </a:solidFill>
          </a:ln>
        </p:spPr>
        <p:style>
          <a:lnRef idx="0"/>
          <a:fillRef idx="0"/>
          <a:effectRef idx="0"/>
          <a:fontRef idx="minor"/>
        </p:style>
        <p:txBody>
          <a:bodyPr lIns="90000" rIns="90000" tIns="45000" bIns="45000" anchor="t">
            <a:spAutoFit/>
          </a:bodyPr>
          <a:p>
            <a:pPr marL="431640" indent="-323640">
              <a:lnSpc>
                <a:spcPct val="150000"/>
              </a:lnSpc>
              <a:spcBef>
                <a:spcPts val="51"/>
              </a:spcBef>
              <a:spcAft>
                <a:spcPts val="1111"/>
              </a:spcAft>
              <a:buClr>
                <a:srgbClr val="000000"/>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1" i="1" u="none" strike="noStrike">
                <a:solidFill>
                  <a:srgbClr val="c9211e"/>
                </a:solidFill>
                <a:effectLst/>
                <a:uFillTx/>
                <a:latin typeface="Times New Roman"/>
                <a:ea typeface="DejaVu Sans"/>
              </a:rPr>
              <a:t>Ashe County Commission</a:t>
            </a:r>
            <a:r>
              <a:rPr lang="en-US" sz="3200" b="0" u="none" strike="noStrike">
                <a:solidFill>
                  <a:srgbClr val="050505"/>
                </a:solidFill>
                <a:effectLst/>
                <a:uFillTx/>
                <a:latin typeface="Times New Roman"/>
                <a:ea typeface="DejaVu Sans"/>
              </a:rPr>
              <a:t> was </a:t>
            </a:r>
            <a:r>
              <a:rPr lang="en-US" sz="3200" b="0" u="none" strike="noStrike">
                <a:solidFill>
                  <a:srgbClr val="000000"/>
                </a:solidFill>
                <a:effectLst/>
                <a:uFillTx/>
                <a:latin typeface="Times New Roman"/>
                <a:ea typeface="DejaVu Sans"/>
              </a:rPr>
              <a:t>assessed</a:t>
            </a:r>
            <a:r>
              <a:rPr lang="en-US" sz="3200" b="0" u="none" strike="noStrike">
                <a:solidFill>
                  <a:srgbClr val="c9211e"/>
                </a:solidFill>
                <a:effectLst/>
                <a:uFillTx/>
                <a:latin typeface="Times New Roman"/>
                <a:ea typeface="DejaVu Sans"/>
              </a:rPr>
              <a:t>   $</a:t>
            </a:r>
            <a:r>
              <a:rPr lang="en-US" sz="3200" b="1" i="1" u="none" strike="noStrike">
                <a:solidFill>
                  <a:srgbClr val="c9211e"/>
                </a:solidFill>
                <a:effectLst/>
                <a:uFillTx/>
                <a:latin typeface="Times New Roman"/>
                <a:ea typeface="DejaVu Sans"/>
              </a:rPr>
              <a:t>367 K in 2025 to offset a   projected 2027 Deficit of $947 Million</a:t>
            </a:r>
            <a:endParaRPr lang="en-US" sz="32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387EAFFF-A6AD-42F5-AD82-1AAD41883812}" type="slidenum">
              <a:t>15</a:t>
            </a:fld>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0077120" cy="1145880"/>
          </a:xfrm>
          <a:prstGeom prst="rect">
            <a:avLst/>
          </a:prstGeom>
          <a:solidFill>
            <a:srgbClr val="c9211e"/>
          </a:solidFill>
          <a:ln w="0">
            <a:noFill/>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Down Home Campaign </a:t>
            </a:r>
            <a:br>
              <a:rPr sz="3300"/>
            </a:br>
            <a:r>
              <a:rPr lang="en-US" sz="3300" b="0" i="1" u="none" strike="noStrike">
                <a:solidFill>
                  <a:srgbClr val="ffffff"/>
                </a:solidFill>
                <a:effectLst/>
                <a:uFillTx/>
                <a:latin typeface="Times New Roman"/>
              </a:rPr>
              <a:t>HEALTH CARE 2026</a:t>
            </a:r>
            <a:endParaRPr lang="en-US" sz="3300" b="0" u="none" strike="noStrike">
              <a:solidFill>
                <a:srgbClr val="ffffff"/>
              </a:solidFill>
              <a:effectLst/>
              <a:uFillTx/>
              <a:latin typeface="Arial"/>
            </a:endParaRPr>
          </a:p>
        </p:txBody>
      </p:sp>
      <p:sp>
        <p:nvSpPr>
          <p:cNvPr id="156" name="PlaceHolder 2"/>
          <p:cNvSpPr>
            <a:spLocks noGrp="1"/>
          </p:cNvSpPr>
          <p:nvPr>
            <p:ph/>
          </p:nvPr>
        </p:nvSpPr>
        <p:spPr>
          <a:xfrm>
            <a:off x="228600" y="1143000"/>
            <a:ext cx="9483840" cy="2969640"/>
          </a:xfrm>
          <a:prstGeom prst="rect">
            <a:avLst/>
          </a:prstGeom>
          <a:noFill/>
          <a:ln w="0">
            <a:noFill/>
          </a:ln>
        </p:spPr>
        <p:txBody>
          <a:bodyPr lIns="0" rIns="0" tIns="0" bIns="0" anchor="t">
            <a:normAutofit fontScale="92500" lnSpcReduction="9999"/>
          </a:bodyPr>
          <a:p>
            <a:pPr marL="431640" indent="-323640">
              <a:lnSpc>
                <a:spcPct val="93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Interview and Influence</a:t>
            </a:r>
            <a:r>
              <a:rPr lang="en-US" sz="3200" b="0" u="none" strike="noStrike">
                <a:solidFill>
                  <a:srgbClr val="050505"/>
                </a:solidFill>
                <a:effectLst/>
                <a:uFillTx/>
                <a:latin typeface="Times New Roman"/>
              </a:rPr>
              <a:t> as many Health Care Stake Holders  Q1 through Q2  </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Town Hall</a:t>
            </a:r>
            <a:r>
              <a:rPr lang="en-US" sz="3200" b="0" u="none" strike="noStrike">
                <a:solidFill>
                  <a:srgbClr val="050505"/>
                </a:solidFill>
                <a:effectLst/>
                <a:uFillTx/>
                <a:latin typeface="Times New Roman"/>
              </a:rPr>
              <a:t> With Stake Holders and Citizens Q3</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Q4 Present</a:t>
            </a:r>
            <a:r>
              <a:rPr lang="en-US" sz="3200" b="0" u="none" strike="noStrike">
                <a:solidFill>
                  <a:srgbClr val="050505"/>
                </a:solidFill>
                <a:effectLst/>
                <a:uFillTx/>
                <a:latin typeface="Times New Roman"/>
              </a:rPr>
              <a:t> to Ashe County Commissioners </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050505"/>
                </a:solidFill>
                <a:effectLst/>
                <a:uFillTx/>
                <a:latin typeface="Times New Roman"/>
                <a:ea typeface="Microsoft YaHei"/>
              </a:rPr>
              <a:t>Ask For Vote On  a </a:t>
            </a:r>
            <a:r>
              <a:rPr lang="en-US" sz="3200" b="0" u="none" strike="noStrike">
                <a:solidFill>
                  <a:schemeClr val="accent6"/>
                </a:solidFill>
                <a:effectLst/>
                <a:uFillTx/>
                <a:latin typeface="Times New Roman"/>
                <a:ea typeface="Microsoft YaHei"/>
              </a:rPr>
              <a:t>Resolution</a:t>
            </a:r>
            <a:r>
              <a:rPr lang="en-US" sz="3200" b="0" u="none" strike="noStrike">
                <a:solidFill>
                  <a:srgbClr val="050505"/>
                </a:solidFill>
                <a:effectLst/>
                <a:uFillTx/>
                <a:latin typeface="Times New Roman"/>
                <a:ea typeface="Microsoft YaHei"/>
              </a:rPr>
              <a:t> for Medicare for All</a:t>
            </a:r>
            <a:endParaRPr lang="en-US" sz="3200" b="0" u="none" strike="noStrike">
              <a:solidFill>
                <a:srgbClr val="000000"/>
              </a:solidFill>
              <a:effectLst/>
              <a:uFillTx/>
              <a:latin typeface="Arial"/>
            </a:endParaRPr>
          </a:p>
        </p:txBody>
      </p:sp>
      <p:pic>
        <p:nvPicPr>
          <p:cNvPr id="157" name=""/>
          <p:cNvPicPr/>
          <p:nvPr/>
        </p:nvPicPr>
        <p:blipFill>
          <a:blip r:embed="rId1"/>
          <a:stretch/>
        </p:blipFill>
        <p:spPr>
          <a:xfrm>
            <a:off x="2057400" y="4070520"/>
            <a:ext cx="2969640" cy="1598040"/>
          </a:xfrm>
          <a:prstGeom prst="rect">
            <a:avLst/>
          </a:prstGeom>
          <a:noFill/>
          <a:ln w="0">
            <a:noFill/>
          </a:ln>
        </p:spPr>
      </p:pic>
      <p:pic>
        <p:nvPicPr>
          <p:cNvPr id="158" name=""/>
          <p:cNvPicPr/>
          <p:nvPr/>
        </p:nvPicPr>
        <p:blipFill>
          <a:blip r:embed="rId2"/>
          <a:stretch/>
        </p:blipFill>
        <p:spPr>
          <a:xfrm>
            <a:off x="5715000" y="4096080"/>
            <a:ext cx="1826640" cy="1388160"/>
          </a:xfrm>
          <a:prstGeom prst="rect">
            <a:avLst/>
          </a:prstGeom>
          <a:noFill/>
          <a:ln w="0">
            <a:noFill/>
          </a:ln>
        </p:spPr>
      </p:pic>
      <p:sp>
        <p:nvSpPr>
          <p:cNvPr id="4" name="PlaceHolder 3"/>
          <p:cNvSpPr>
            <a:spLocks noGrp="1"/>
          </p:cNvSpPr>
          <p:nvPr>
            <p:ph type="sldNum" idx="2"/>
          </p:nvPr>
        </p:nvSpPr>
        <p:spPr/>
        <p:txBody>
          <a:bodyPr/>
          <a:p>
            <a:fld id="{27EB5271-D130-4300-BDA5-2596E98DA791}" type="slidenum">
              <a:t>16</a:t>
            </a:fld>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9" name="PlaceHolder 1"/>
          <p:cNvSpPr>
            <a:spLocks noGrp="1"/>
          </p:cNvSpPr>
          <p:nvPr>
            <p:ph/>
          </p:nvPr>
        </p:nvSpPr>
        <p:spPr>
          <a:xfrm>
            <a:off x="1620360" y="1372680"/>
            <a:ext cx="7747200" cy="4108680"/>
          </a:xfrm>
          <a:prstGeom prst="rect">
            <a:avLst/>
          </a:prstGeom>
          <a:noFill/>
          <a:ln w="0">
            <a:noFill/>
          </a:ln>
        </p:spPr>
        <p:txBody>
          <a:bodyPr lIns="0" rIns="0" tIns="0" bIns="0" anchor="t">
            <a:normAutofit/>
          </a:bodyPr>
          <a:p>
            <a:pPr indent="0">
              <a:spcBef>
                <a:spcPts val="1417"/>
              </a:spcBef>
              <a:buNone/>
            </a:pPr>
            <a:endParaRPr lang="en-US" sz="1800" b="0" u="none" strike="noStrike">
              <a:solidFill>
                <a:srgbClr val="000000"/>
              </a:solidFill>
              <a:effectLst/>
              <a:uFillTx/>
              <a:latin typeface="Arial"/>
            </a:endParaRPr>
          </a:p>
        </p:txBody>
      </p:sp>
      <p:pic>
        <p:nvPicPr>
          <p:cNvPr id="160" name=""/>
          <p:cNvPicPr/>
          <p:nvPr/>
        </p:nvPicPr>
        <p:blipFill>
          <a:blip r:embed="rId1"/>
          <a:stretch/>
        </p:blipFill>
        <p:spPr>
          <a:xfrm>
            <a:off x="1143000" y="36000"/>
            <a:ext cx="4566960" cy="3616560"/>
          </a:xfrm>
          <a:prstGeom prst="rect">
            <a:avLst/>
          </a:prstGeom>
          <a:noFill/>
          <a:ln w="0">
            <a:noFill/>
          </a:ln>
        </p:spPr>
      </p:pic>
      <p:pic>
        <p:nvPicPr>
          <p:cNvPr id="161" name=""/>
          <p:cNvPicPr/>
          <p:nvPr/>
        </p:nvPicPr>
        <p:blipFill>
          <a:blip r:embed="rId2"/>
          <a:stretch/>
        </p:blipFill>
        <p:spPr>
          <a:xfrm>
            <a:off x="5715000" y="0"/>
            <a:ext cx="4338360" cy="5665680"/>
          </a:xfrm>
          <a:prstGeom prst="rect">
            <a:avLst/>
          </a:prstGeom>
          <a:noFill/>
          <a:ln w="0">
            <a:noFill/>
          </a:ln>
        </p:spPr>
      </p:pic>
      <p:sp>
        <p:nvSpPr>
          <p:cNvPr id="162" name=""/>
          <p:cNvSpPr/>
          <p:nvPr/>
        </p:nvSpPr>
        <p:spPr>
          <a:xfrm>
            <a:off x="1081080" y="3867120"/>
            <a:ext cx="4338360" cy="1461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en-US" sz="1800" b="1" u="none" strike="noStrike">
                <a:solidFill>
                  <a:srgbClr val="000000"/>
                </a:solidFill>
                <a:effectLst/>
                <a:uFillTx/>
                <a:latin typeface="Arial"/>
                <a:ea typeface="DejaVu Sans"/>
              </a:rPr>
              <a:t>Dr. James Harper </a:t>
            </a:r>
            <a:r>
              <a:rPr lang="en-US" sz="1800" b="0" u="none" strike="noStrike">
                <a:solidFill>
                  <a:srgbClr val="000000"/>
                </a:solidFill>
                <a:effectLst/>
                <a:uFillTx/>
                <a:latin typeface="Arial"/>
                <a:ea typeface="DejaVu Sans"/>
              </a:rPr>
              <a:t>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Board Certified Internal Medicine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29 years New York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Relocated to John Creek, GA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Wrote this book in 2025</a:t>
            </a:r>
            <a:endParaRPr lang="en-US" sz="18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F799BCA6-6356-40A0-8D65-E913E05356AC}" type="slidenum">
              <a:t>17</a:t>
            </a:fld>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type="title"/>
          </p:nvPr>
        </p:nvSpPr>
        <p:spPr>
          <a:xfrm>
            <a:off x="0" y="-3240"/>
            <a:ext cx="10077480" cy="996840"/>
          </a:xfrm>
          <a:prstGeom prst="rect">
            <a:avLst/>
          </a:prstGeom>
          <a:solidFill>
            <a:srgbClr val="c9211e"/>
          </a:solidFill>
          <a:ln w="0">
            <a:noFill/>
          </a:ln>
        </p:spPr>
        <p:txBody>
          <a:bodyPr lIns="0" rIns="0" tIns="0" bIns="0" anchor="ctr">
            <a:spAutoFit/>
          </a:bodyPr>
          <a:p>
            <a:pPr indent="0" algn="ctr">
              <a:lnSpc>
                <a:spcPct val="100000"/>
              </a:lnSpc>
              <a:buNone/>
              <a:tabLst>
                <a:tab algn="l" pos="0"/>
              </a:tabLst>
            </a:pPr>
            <a:r>
              <a:rPr lang="en-US" sz="4400" b="0" i="1" u="none" strike="noStrike">
                <a:solidFill>
                  <a:srgbClr val="ffffff"/>
                </a:solidFill>
                <a:effectLst/>
                <a:uFillTx/>
                <a:latin typeface="Arial"/>
              </a:rPr>
              <a:t>Other Contributors</a:t>
            </a:r>
            <a:endParaRPr lang="en-US" sz="4400" b="0" u="none" strike="noStrike">
              <a:solidFill>
                <a:srgbClr val="ffffff"/>
              </a:solidFill>
              <a:effectLst/>
              <a:uFillTx/>
              <a:latin typeface="Arial"/>
            </a:endParaRPr>
          </a:p>
        </p:txBody>
      </p:sp>
      <p:sp>
        <p:nvSpPr>
          <p:cNvPr id="164" name="PlaceHolder 2"/>
          <p:cNvSpPr>
            <a:spLocks noGrp="1"/>
          </p:cNvSpPr>
          <p:nvPr>
            <p:ph/>
          </p:nvPr>
        </p:nvSpPr>
        <p:spPr>
          <a:xfrm>
            <a:off x="228600" y="1143000"/>
            <a:ext cx="9369360" cy="4340160"/>
          </a:xfrm>
          <a:prstGeom prst="rect">
            <a:avLst/>
          </a:prstGeom>
          <a:noFill/>
          <a:ln w="0">
            <a:noFill/>
          </a:ln>
        </p:spPr>
        <p:txBody>
          <a:bodyPr lIns="0" rIns="0" tIns="0" bIns="0" anchor="t">
            <a:normAutofit fontScale="85000" lnSpcReduction="19999"/>
          </a:bodyPr>
          <a:p>
            <a:pPr marL="432000" indent="-324000">
              <a:lnSpc>
                <a:spcPct val="150000"/>
              </a:lnSpc>
              <a:spcBef>
                <a:spcPts val="1417"/>
              </a:spcBef>
              <a:buClr>
                <a:srgbClr val="000000"/>
              </a:buClr>
              <a:buSzPct val="45000"/>
              <a:buFont typeface="Wingdings" charset="2"/>
              <a:buChar char=""/>
            </a:pPr>
            <a:r>
              <a:rPr lang="en-US" sz="2400" b="1" u="none" strike="noStrike">
                <a:solidFill>
                  <a:schemeClr val="accent6"/>
                </a:solidFill>
                <a:effectLst/>
                <a:uFillTx/>
                <a:latin typeface="Times New Roman"/>
                <a:ea typeface="Segoe UI"/>
              </a:rPr>
              <a:t>Erin Braasch</a:t>
            </a:r>
            <a:r>
              <a:rPr lang="en-US" sz="2000" b="1" u="none" strike="noStrike">
                <a:solidFill>
                  <a:srgbClr val="000000"/>
                </a:solidFill>
                <a:effectLst/>
                <a:uFillTx/>
                <a:latin typeface="Times New Roman"/>
                <a:ea typeface="Segoe UI"/>
              </a:rPr>
              <a:t>, MPH…..WNC Health Network </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Professor Jennifer Tyson</a:t>
            </a:r>
            <a:r>
              <a:rPr lang="en-US" sz="2000" b="1" u="none" strike="noStrike">
                <a:solidFill>
                  <a:srgbClr val="000000"/>
                </a:solidFill>
                <a:effectLst/>
                <a:uFillTx/>
                <a:latin typeface="Times New Roman"/>
                <a:ea typeface="Segoe UI"/>
              </a:rPr>
              <a:t> PUBLIC Health…..Appalachian  State University</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Kempton Smith</a:t>
            </a:r>
            <a:r>
              <a:rPr lang="en-US" sz="2000" b="1" u="none" strike="noStrike">
                <a:solidFill>
                  <a:srgbClr val="000000"/>
                </a:solidFill>
                <a:effectLst/>
                <a:uFillTx/>
                <a:latin typeface="Times New Roman"/>
                <a:ea typeface="Segoe UI"/>
              </a:rPr>
              <a:t>, VP of Finance…..UNC Appalachian Regional Hospital </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Rob  Hudspeth</a:t>
            </a:r>
            <a:r>
              <a:rPr lang="en-US" sz="2000" b="1" u="none" strike="noStrike">
                <a:solidFill>
                  <a:srgbClr val="000000"/>
                </a:solidFill>
                <a:effectLst/>
                <a:uFillTx/>
                <a:latin typeface="Times New Roman"/>
                <a:ea typeface="Segoe UI"/>
              </a:rPr>
              <a:t>, President UNC Appalachian Health Care Foundation…..UNC Appalachian Regional Hospital System</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Barry Baker</a:t>
            </a:r>
            <a:r>
              <a:rPr lang="en-US" sz="2000" b="1" u="none" strike="noStrike">
                <a:solidFill>
                  <a:srgbClr val="000000"/>
                </a:solidFill>
                <a:effectLst/>
                <a:uFillTx/>
                <a:latin typeface="Times New Roman"/>
                <a:ea typeface="Segoe UI"/>
              </a:rPr>
              <a:t>, ER Physician (Retired)…..West  Palm Beach, Florida</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Seth Cooper</a:t>
            </a:r>
            <a:r>
              <a:rPr lang="en-US" sz="2000" b="1" u="none" strike="noStrike">
                <a:solidFill>
                  <a:srgbClr val="000000"/>
                </a:solidFill>
                <a:effectLst/>
                <a:uFillTx/>
                <a:latin typeface="Times New Roman"/>
                <a:ea typeface="Segoe UI"/>
              </a:rPr>
              <a:t>, Internal Medicine and Oncologist (Retired)…..Nashville, TN</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Amanda Gentry</a:t>
            </a:r>
            <a:r>
              <a:rPr lang="en-US" sz="2000" b="1" u="none" strike="noStrike">
                <a:solidFill>
                  <a:srgbClr val="000000"/>
                </a:solidFill>
                <a:effectLst/>
                <a:uFillTx/>
                <a:latin typeface="Times New Roman"/>
                <a:ea typeface="Segoe UI"/>
              </a:rPr>
              <a:t> Project Manager…..APP Health Care Mobile Clinic Ashe County</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000" b="1" u="none" strike="noStrike">
                <a:solidFill>
                  <a:srgbClr val="c9211e"/>
                </a:solidFill>
                <a:effectLst/>
                <a:uFillTx/>
                <a:latin typeface="Times New Roman"/>
                <a:ea typeface="Segoe UI"/>
              </a:rPr>
              <a:t>Dr. Penelope Copenhaver</a:t>
            </a:r>
            <a:r>
              <a:rPr lang="en-US" sz="2000" b="1" u="none" strike="noStrike">
                <a:solidFill>
                  <a:srgbClr val="000000"/>
                </a:solidFill>
                <a:effectLst/>
                <a:uFillTx/>
                <a:latin typeface="Times New Roman"/>
                <a:ea typeface="Segoe UI"/>
              </a:rPr>
              <a:t>, DO…..Jefferson, NC</a:t>
            </a:r>
            <a:endParaRPr lang="en-US" sz="20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CA47FAEA-0E82-44A0-8750-D7EAA75795ED}" type="slidenum">
              <a:t>18</a:t>
            </a:fld>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PlaceHolder 1"/>
          <p:cNvSpPr>
            <a:spLocks noGrp="1"/>
          </p:cNvSpPr>
          <p:nvPr>
            <p:ph/>
          </p:nvPr>
        </p:nvSpPr>
        <p:spPr>
          <a:xfrm>
            <a:off x="1618920" y="1368000"/>
            <a:ext cx="8087040" cy="3275280"/>
          </a:xfrm>
          <a:prstGeom prst="rect">
            <a:avLst/>
          </a:prstGeom>
          <a:noFill/>
          <a:ln w="0">
            <a:noFill/>
          </a:ln>
        </p:spPr>
        <p:txBody>
          <a:bodyPr lIns="0" rIns="0" tIns="0" bIns="0" anchor="t" anchorCtr="1">
            <a:normAutofit/>
          </a:bodyPr>
          <a:p>
            <a:pPr marL="432000" indent="0" algn="ctr">
              <a:lnSpc>
                <a:spcPct val="100000"/>
              </a:lnSpc>
              <a:spcBef>
                <a:spcPts val="1417"/>
              </a:spcBef>
              <a:buNone/>
              <a:tabLst>
                <a:tab algn="l" pos="0"/>
              </a:tabLst>
            </a:pPr>
            <a:r>
              <a:rPr lang="en-US" sz="3200" b="0" i="1" u="none" strike="noStrike">
                <a:solidFill>
                  <a:schemeClr val="lt1"/>
                </a:solidFill>
                <a:effectLst/>
                <a:highlight>
                  <a:srgbClr val="000000"/>
                </a:highlight>
                <a:uFillTx/>
                <a:latin typeface="Arial"/>
              </a:rPr>
              <a:t>The End </a:t>
            </a:r>
            <a:endParaRPr lang="en-US" sz="3200" b="0" u="none" strike="noStrike">
              <a:solidFill>
                <a:srgbClr val="000000"/>
              </a:solidFill>
              <a:effectLst/>
              <a:uFillTx/>
              <a:latin typeface="Arial"/>
            </a:endParaRPr>
          </a:p>
          <a:p>
            <a:pPr marL="432000" indent="0" algn="ctr">
              <a:lnSpc>
                <a:spcPct val="100000"/>
              </a:lnSpc>
              <a:spcBef>
                <a:spcPts val="1417"/>
              </a:spcBef>
              <a:buNone/>
              <a:tabLst>
                <a:tab algn="l" pos="0"/>
              </a:tabLst>
            </a:pPr>
            <a:r>
              <a:rPr lang="en-US" sz="3200" b="0" i="1" u="none" strike="noStrike">
                <a:solidFill>
                  <a:srgbClr val="000000"/>
                </a:solidFill>
                <a:effectLst/>
                <a:uFillTx/>
                <a:latin typeface="Arial"/>
              </a:rPr>
              <a:t>but additional </a:t>
            </a:r>
            <a:endParaRPr lang="en-US" sz="3200" b="0" u="none" strike="noStrike">
              <a:solidFill>
                <a:srgbClr val="000000"/>
              </a:solidFill>
              <a:effectLst/>
              <a:uFillTx/>
              <a:latin typeface="Arial"/>
            </a:endParaRPr>
          </a:p>
          <a:p>
            <a:pPr marL="432000" indent="0" algn="ctr">
              <a:lnSpc>
                <a:spcPct val="100000"/>
              </a:lnSpc>
              <a:spcBef>
                <a:spcPts val="1417"/>
              </a:spcBef>
              <a:buNone/>
              <a:tabLst>
                <a:tab algn="l" pos="0"/>
              </a:tabLst>
            </a:pPr>
            <a:r>
              <a:rPr lang="en-US" sz="3200" b="0" i="1" u="none" strike="noStrike">
                <a:solidFill>
                  <a:srgbClr val="000000"/>
                </a:solidFill>
                <a:effectLst/>
                <a:uFillTx/>
                <a:latin typeface="Arial"/>
              </a:rPr>
              <a:t>and Possible Q and A  slides follows</a:t>
            </a:r>
            <a:endParaRPr lang="en-US" sz="32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9D72F385-2FC7-4FAA-84C2-AECA9573695E}" type="slidenum">
              <a:t>19</a:t>
            </a:fld>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0" y="0"/>
            <a:ext cx="10077120" cy="114588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Health Care A </a:t>
            </a:r>
            <a:br>
              <a:rPr sz="3300"/>
            </a:br>
            <a:r>
              <a:rPr lang="en-US" sz="3300" b="0" i="1" u="none" strike="noStrike">
                <a:solidFill>
                  <a:srgbClr val="ffffff"/>
                </a:solidFill>
                <a:effectLst/>
                <a:uFillTx/>
                <a:latin typeface="Times New Roman"/>
              </a:rPr>
              <a:t>Campaign For 2026</a:t>
            </a:r>
            <a:r>
              <a:rPr lang="en-US" sz="3300" b="0" u="none" strike="noStrike">
                <a:solidFill>
                  <a:srgbClr val="050505"/>
                </a:solidFill>
                <a:effectLst/>
                <a:uFillTx/>
                <a:latin typeface="Times New Roman"/>
              </a:rPr>
              <a:t> </a:t>
            </a:r>
            <a:endParaRPr lang="en-US" sz="3300" b="0" u="none" strike="noStrike">
              <a:solidFill>
                <a:srgbClr val="ffffff"/>
              </a:solidFill>
              <a:effectLst/>
              <a:uFillTx/>
              <a:latin typeface="Arial"/>
            </a:endParaRPr>
          </a:p>
        </p:txBody>
      </p:sp>
      <p:sp>
        <p:nvSpPr>
          <p:cNvPr id="52" name="PlaceHolder 2"/>
          <p:cNvSpPr>
            <a:spLocks noGrp="1"/>
          </p:cNvSpPr>
          <p:nvPr>
            <p:ph/>
          </p:nvPr>
        </p:nvSpPr>
        <p:spPr>
          <a:xfrm>
            <a:off x="457200" y="1150920"/>
            <a:ext cx="9370440" cy="4518720"/>
          </a:xfrm>
          <a:prstGeom prst="rect">
            <a:avLst/>
          </a:prstGeom>
          <a:noFill/>
          <a:ln w="0">
            <a:noFill/>
          </a:ln>
        </p:spPr>
        <p:txBody>
          <a:bodyPr lIns="0" rIns="0" tIns="0" bIns="0" anchor="t">
            <a:normAutofit/>
          </a:bodyPr>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rPr>
              <a:t>Today we will Review Ashe County Health Stats and Compare</a:t>
            </a:r>
            <a:r>
              <a:rPr lang="en-US" sz="2800" b="0" u="none" strike="noStrike">
                <a:solidFill>
                  <a:srgbClr val="c9211e"/>
                </a:solidFill>
                <a:effectLst/>
                <a:uFillTx/>
                <a:latin typeface="Times New Roman"/>
              </a:rPr>
              <a:t> </a:t>
            </a:r>
            <a:r>
              <a:rPr lang="en-US" sz="2800" b="0" u="none" strike="noStrike">
                <a:solidFill>
                  <a:srgbClr val="050505"/>
                </a:solidFill>
                <a:effectLst/>
                <a:uFillTx/>
                <a:latin typeface="Times New Roman"/>
              </a:rPr>
              <a:t>US Health Care With 9 Other Developed Countries</a:t>
            </a:r>
            <a:endParaRPr lang="en-US" sz="28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chemeClr val="accent6"/>
                </a:solidFill>
                <a:effectLst/>
                <a:highlight>
                  <a:srgbClr val="ffffff"/>
                </a:highlight>
                <a:uFillTx/>
                <a:latin typeface="Times New Roman"/>
              </a:rPr>
              <a:t>Today let’s Consider </a:t>
            </a:r>
            <a:r>
              <a:rPr lang="en-US" sz="2800" b="0" i="1" u="none" strike="noStrike">
                <a:solidFill>
                  <a:srgbClr val="c9211e"/>
                </a:solidFill>
                <a:effectLst/>
                <a:uFillTx/>
                <a:latin typeface="Times New Roman"/>
              </a:rPr>
              <a:t>Health Care</a:t>
            </a:r>
            <a:r>
              <a:rPr lang="en-US" sz="2800" b="0" u="none" strike="noStrike">
                <a:solidFill>
                  <a:srgbClr val="c9211e"/>
                </a:solidFill>
                <a:effectLst/>
                <a:uFillTx/>
                <a:latin typeface="Times New Roman"/>
              </a:rPr>
              <a:t> </a:t>
            </a:r>
            <a:r>
              <a:rPr lang="en-US" sz="2800" b="0" u="none" strike="noStrike">
                <a:solidFill>
                  <a:srgbClr val="050505"/>
                </a:solidFill>
                <a:effectLst/>
                <a:uFillTx/>
                <a:latin typeface="Times New Roman"/>
              </a:rPr>
              <a:t>As A Basic Need And Not As A  For Profit Product or Commodity </a:t>
            </a:r>
            <a:endParaRPr lang="en-US" sz="28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ea typeface="Microsoft YaHei"/>
              </a:rPr>
              <a:t>Future </a:t>
            </a:r>
            <a:r>
              <a:rPr lang="en-US" sz="2800" b="0" u="none" strike="noStrike">
                <a:solidFill>
                  <a:srgbClr val="050505"/>
                </a:solidFill>
                <a:effectLst/>
                <a:uFillTx/>
                <a:latin typeface="Times New Roman"/>
                <a:ea typeface="Microsoft YaHei"/>
              </a:rPr>
              <a:t>Interview and Influence </a:t>
            </a:r>
            <a:r>
              <a:rPr lang="en-US" sz="2800" b="0" i="1" u="none" strike="noStrike">
                <a:solidFill>
                  <a:srgbClr val="c9211e"/>
                </a:solidFill>
                <a:effectLst/>
                <a:uFillTx/>
                <a:latin typeface="Times New Roman"/>
                <a:ea typeface="Microsoft YaHei"/>
              </a:rPr>
              <a:t>Health Care</a:t>
            </a:r>
            <a:r>
              <a:rPr lang="en-US" sz="2800" b="0" u="none" strike="noStrike">
                <a:solidFill>
                  <a:srgbClr val="050505"/>
                </a:solidFill>
                <a:effectLst/>
                <a:uFillTx/>
                <a:latin typeface="Times New Roman"/>
                <a:ea typeface="Microsoft YaHei"/>
              </a:rPr>
              <a:t> Providers </a:t>
            </a:r>
            <a:r>
              <a:rPr lang="en-US" sz="2000" b="0" u="none" strike="noStrike">
                <a:solidFill>
                  <a:srgbClr val="050505"/>
                </a:solidFill>
                <a:effectLst/>
                <a:uFillTx/>
                <a:latin typeface="Times New Roman"/>
                <a:ea typeface="Microsoft YaHei"/>
              </a:rPr>
              <a:t>Goal &gt;50%</a:t>
            </a:r>
            <a:endParaRPr lang="en-US" sz="20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ea typeface="Microsoft YaHei"/>
              </a:rPr>
              <a:t>Future</a:t>
            </a:r>
            <a:r>
              <a:rPr lang="en-US" sz="2800" b="0" u="none" strike="noStrike">
                <a:solidFill>
                  <a:srgbClr val="050505"/>
                </a:solidFill>
                <a:effectLst/>
                <a:uFillTx/>
                <a:latin typeface="Times New Roman"/>
                <a:ea typeface="Microsoft YaHei"/>
              </a:rPr>
              <a:t> Present to Ashe County Commissioners </a:t>
            </a:r>
            <a:r>
              <a:rPr lang="en-US" sz="2000" b="0" u="none" strike="noStrike">
                <a:solidFill>
                  <a:srgbClr val="050505"/>
                </a:solidFill>
                <a:effectLst/>
                <a:uFillTx/>
                <a:latin typeface="Times New Roman"/>
                <a:ea typeface="Microsoft YaHei"/>
              </a:rPr>
              <a:t>&gt;50%</a:t>
            </a:r>
            <a:endParaRPr lang="en-US" sz="20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0E381407-D66F-49DE-8FFE-C565FCBE1E63}" type="slidenum">
              <a:t>2</a:t>
            </a:fld>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6" name=""/>
          <p:cNvSpPr/>
          <p:nvPr/>
        </p:nvSpPr>
        <p:spPr>
          <a:xfrm>
            <a:off x="0" y="0"/>
            <a:ext cx="10052280" cy="56646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67" name=""/>
          <p:cNvPicPr/>
          <p:nvPr/>
        </p:nvPicPr>
        <p:blipFill>
          <a:blip r:embed="rId1"/>
          <a:stretch/>
        </p:blipFill>
        <p:spPr>
          <a:xfrm>
            <a:off x="9144000" y="4802040"/>
            <a:ext cx="908280" cy="864000"/>
          </a:xfrm>
          <a:prstGeom prst="rect">
            <a:avLst/>
          </a:prstGeom>
          <a:noFill/>
          <a:ln w="0">
            <a:noFill/>
          </a:ln>
        </p:spPr>
      </p:pic>
      <p:sp>
        <p:nvSpPr>
          <p:cNvPr id="168" name=""/>
          <p:cNvSpPr/>
          <p:nvPr/>
        </p:nvSpPr>
        <p:spPr>
          <a:xfrm>
            <a:off x="0" y="0"/>
            <a:ext cx="10052280" cy="91080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169" name=""/>
          <p:cNvSpPr/>
          <p:nvPr/>
        </p:nvSpPr>
        <p:spPr>
          <a:xfrm>
            <a:off x="1828800" y="1371600"/>
            <a:ext cx="662328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70" name=""/>
          <p:cNvPicPr/>
          <p:nvPr/>
        </p:nvPicPr>
        <p:blipFill>
          <a:blip r:embed="rId2">
            <a:extLst>
              <a:ext uri="{96DAC541-7B7A-43D3-8B79-37D633B846F1}">
                <asvg:svgBlip xmlns:asvg="http://schemas.microsoft.com/office/drawing/2016/SVG/main" r:embed="rId3"/>
              </a:ext>
            </a:extLst>
          </a:blip>
          <a:stretch/>
        </p:blipFill>
        <p:spPr>
          <a:xfrm>
            <a:off x="-3600" y="914760"/>
            <a:ext cx="10055880" cy="4749840"/>
          </a:xfrm>
          <a:prstGeom prst="rect">
            <a:avLst/>
          </a:prstGeom>
          <a:noFill/>
          <a:ln w="0">
            <a:noFill/>
          </a:ln>
        </p:spPr>
      </p:pic>
      <p:sp>
        <p:nvSpPr>
          <p:cNvPr id="171" name=""/>
          <p:cNvSpPr/>
          <p:nvPr/>
        </p:nvSpPr>
        <p:spPr>
          <a:xfrm>
            <a:off x="5486400" y="2971800"/>
            <a:ext cx="342648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172" name=""/>
          <p:cNvSpPr/>
          <p:nvPr/>
        </p:nvSpPr>
        <p:spPr>
          <a:xfrm>
            <a:off x="8915400" y="3200400"/>
            <a:ext cx="11430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73" name=""/>
          <p:cNvSpPr/>
          <p:nvPr/>
        </p:nvSpPr>
        <p:spPr>
          <a:xfrm>
            <a:off x="2971800" y="1692720"/>
            <a:ext cx="2281680" cy="363960"/>
          </a:xfrm>
          <a:prstGeom prst="rect">
            <a:avLst/>
          </a:prstGeom>
          <a:solidFill>
            <a:schemeClr val="lt2">
              <a:lumMod val="85000"/>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1" i="1" u="none" strike="noStrike">
                <a:solidFill>
                  <a:schemeClr val="accent6"/>
                </a:solidFill>
                <a:effectLst/>
                <a:uFillTx/>
                <a:latin typeface="Arial"/>
                <a:ea typeface="DejaVu Sans"/>
              </a:rPr>
              <a:t>4.9 T  17% of GDP</a:t>
            </a:r>
            <a:endParaRPr lang="en-US" sz="1800" b="0" u="none" strike="noStrike">
              <a:solidFill>
                <a:srgbClr val="000000"/>
              </a:solidFill>
              <a:effectLst/>
              <a:uFillTx/>
              <a:latin typeface="Arial"/>
            </a:endParaRPr>
          </a:p>
        </p:txBody>
      </p:sp>
      <p:sp>
        <p:nvSpPr>
          <p:cNvPr id="174" name=""/>
          <p:cNvSpPr/>
          <p:nvPr/>
        </p:nvSpPr>
        <p:spPr>
          <a:xfrm flipH="1">
            <a:off x="2057400" y="1828800"/>
            <a:ext cx="68580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75" name=""/>
          <p:cNvSpPr/>
          <p:nvPr/>
        </p:nvSpPr>
        <p:spPr>
          <a:xfrm>
            <a:off x="3886200" y="320040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235616AA-91BF-4829-A4CA-7DBEFB517852}" type="slidenum">
              <a:t>20</a:t>
            </a:fld>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6" name=""/>
          <p:cNvSpPr/>
          <p:nvPr/>
        </p:nvSpPr>
        <p:spPr>
          <a:xfrm>
            <a:off x="0" y="0"/>
            <a:ext cx="10052280" cy="56646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77" name=""/>
          <p:cNvPicPr/>
          <p:nvPr/>
        </p:nvPicPr>
        <p:blipFill>
          <a:blip r:embed="rId1"/>
          <a:stretch/>
        </p:blipFill>
        <p:spPr>
          <a:xfrm>
            <a:off x="9144000" y="4802040"/>
            <a:ext cx="908280" cy="864000"/>
          </a:xfrm>
          <a:prstGeom prst="rect">
            <a:avLst/>
          </a:prstGeom>
          <a:noFill/>
          <a:ln w="0">
            <a:noFill/>
          </a:ln>
        </p:spPr>
      </p:pic>
      <p:sp>
        <p:nvSpPr>
          <p:cNvPr id="178" name=""/>
          <p:cNvSpPr/>
          <p:nvPr/>
        </p:nvSpPr>
        <p:spPr>
          <a:xfrm>
            <a:off x="0" y="0"/>
            <a:ext cx="10052280" cy="91080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179" name=""/>
          <p:cNvSpPr/>
          <p:nvPr/>
        </p:nvSpPr>
        <p:spPr>
          <a:xfrm>
            <a:off x="1828800" y="1371600"/>
            <a:ext cx="662328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80" name=""/>
          <p:cNvPicPr/>
          <p:nvPr/>
        </p:nvPicPr>
        <p:blipFill>
          <a:blip r:embed="rId2">
            <a:extLst>
              <a:ext uri="{96DAC541-7B7A-43D3-8B79-37D633B846F1}">
                <asvg:svgBlip xmlns:asvg="http://schemas.microsoft.com/office/drawing/2016/SVG/main" r:embed="rId3"/>
              </a:ext>
            </a:extLst>
          </a:blip>
          <a:stretch/>
        </p:blipFill>
        <p:spPr>
          <a:xfrm>
            <a:off x="-3600" y="914760"/>
            <a:ext cx="10055880" cy="4112280"/>
          </a:xfrm>
          <a:prstGeom prst="rect">
            <a:avLst/>
          </a:prstGeom>
          <a:noFill/>
          <a:ln w="0">
            <a:noFill/>
          </a:ln>
        </p:spPr>
      </p:pic>
      <p:sp>
        <p:nvSpPr>
          <p:cNvPr id="181" name=""/>
          <p:cNvSpPr/>
          <p:nvPr/>
        </p:nvSpPr>
        <p:spPr>
          <a:xfrm>
            <a:off x="5486400" y="2286000"/>
            <a:ext cx="342648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182" name=""/>
          <p:cNvSpPr/>
          <p:nvPr/>
        </p:nvSpPr>
        <p:spPr>
          <a:xfrm>
            <a:off x="8915400" y="2514600"/>
            <a:ext cx="9144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83" name=""/>
          <p:cNvSpPr/>
          <p:nvPr/>
        </p:nvSpPr>
        <p:spPr>
          <a:xfrm>
            <a:off x="3926880" y="253188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84" name=""/>
          <p:cNvSpPr/>
          <p:nvPr/>
        </p:nvSpPr>
        <p:spPr>
          <a:xfrm>
            <a:off x="2652480" y="1305000"/>
            <a:ext cx="1365480" cy="1097280"/>
          </a:xfrm>
          <a:prstGeom prst="rect">
            <a:avLst/>
          </a:prstGeom>
          <a:solidFill>
            <a:schemeClr val="lt2">
              <a:lumMod val="85000"/>
              <a:lumOff val="0"/>
            </a:schemeClr>
          </a:solidFill>
          <a:ln w="18000">
            <a:solidFill>
              <a:srgbClr val="ffffff"/>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92% Covered  </a:t>
            </a:r>
            <a:endParaRPr lang="en-US" sz="1800" b="0" u="none" strike="noStrike">
              <a:solidFill>
                <a:srgbClr val="000000"/>
              </a:solidFill>
              <a:effectLst/>
              <a:uFillTx/>
              <a:latin typeface="Arial"/>
            </a:endParaRPr>
          </a:p>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27 M Uninsured</a:t>
            </a:r>
            <a:r>
              <a:rPr lang="en-US" sz="1800" b="1"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185" name=""/>
          <p:cNvSpPr/>
          <p:nvPr/>
        </p:nvSpPr>
        <p:spPr>
          <a:xfrm flipH="1">
            <a:off x="1828800" y="1828800"/>
            <a:ext cx="82368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86" name=""/>
          <p:cNvSpPr/>
          <p:nvPr/>
        </p:nvSpPr>
        <p:spPr>
          <a:xfrm>
            <a:off x="3890160" y="5257800"/>
            <a:ext cx="3194280" cy="336960"/>
          </a:xfrm>
          <a:prstGeom prst="rect">
            <a:avLst/>
          </a:prstGeom>
          <a:solidFill>
            <a:srgbClr val="d9d9d9"/>
          </a:solidFill>
          <a:ln w="18000">
            <a:solidFill>
              <a:srgbClr val="ffffff"/>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Universal Coverage </a:t>
            </a:r>
            <a:endParaRPr lang="en-US" sz="1800" b="0" u="none" strike="noStrike">
              <a:solidFill>
                <a:srgbClr val="000000"/>
              </a:solidFill>
              <a:effectLst/>
              <a:uFillTx/>
              <a:latin typeface="Arial"/>
            </a:endParaRPr>
          </a:p>
        </p:txBody>
      </p:sp>
      <p:sp>
        <p:nvSpPr>
          <p:cNvPr id="187" name=""/>
          <p:cNvSpPr/>
          <p:nvPr/>
        </p:nvSpPr>
        <p:spPr>
          <a:xfrm flipH="1" flipV="1">
            <a:off x="2971800" y="5029200"/>
            <a:ext cx="91440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88" name=""/>
          <p:cNvSpPr/>
          <p:nvPr/>
        </p:nvSpPr>
        <p:spPr>
          <a:xfrm flipV="1">
            <a:off x="7086600" y="5029200"/>
            <a:ext cx="160020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89" name=""/>
          <p:cNvSpPr/>
          <p:nvPr/>
        </p:nvSpPr>
        <p:spPr>
          <a:xfrm flipV="1">
            <a:off x="4572000" y="5029200"/>
            <a:ext cx="36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90" name=""/>
          <p:cNvSpPr/>
          <p:nvPr/>
        </p:nvSpPr>
        <p:spPr>
          <a:xfrm flipV="1">
            <a:off x="6400800" y="5029200"/>
            <a:ext cx="36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0BB54F83-6454-4EDC-B377-0F279D0A783F}" type="slidenum">
              <a:t>21</a:t>
            </a:fld>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1" name="PlaceHolder 1"/>
          <p:cNvSpPr>
            <a:spLocks noGrp="1"/>
          </p:cNvSpPr>
          <p:nvPr>
            <p:ph type="title"/>
          </p:nvPr>
        </p:nvSpPr>
        <p:spPr>
          <a:xfrm>
            <a:off x="0" y="0"/>
            <a:ext cx="10076760" cy="114552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Health Care As a DH Campaign For 2026</a:t>
            </a:r>
            <a:r>
              <a:rPr lang="en-US" sz="3300" b="0" u="none" strike="noStrike">
                <a:solidFill>
                  <a:srgbClr val="050505"/>
                </a:solidFill>
                <a:effectLst/>
                <a:uFillTx/>
                <a:latin typeface="Times New Roman"/>
              </a:rPr>
              <a:t> </a:t>
            </a:r>
            <a:endParaRPr lang="en-US" sz="3300" b="0" u="none" strike="noStrike">
              <a:solidFill>
                <a:srgbClr val="ffffff"/>
              </a:solidFill>
              <a:effectLst/>
              <a:uFillTx/>
              <a:latin typeface="Arial"/>
            </a:endParaRPr>
          </a:p>
        </p:txBody>
      </p:sp>
      <p:sp>
        <p:nvSpPr>
          <p:cNvPr id="192" name="PlaceHolder 2"/>
          <p:cNvSpPr>
            <a:spLocks noGrp="1"/>
          </p:cNvSpPr>
          <p:nvPr>
            <p:ph/>
          </p:nvPr>
        </p:nvSpPr>
        <p:spPr>
          <a:xfrm>
            <a:off x="457200" y="1150920"/>
            <a:ext cx="9370080" cy="4330080"/>
          </a:xfrm>
          <a:prstGeom prst="rect">
            <a:avLst/>
          </a:prstGeom>
          <a:noFill/>
          <a:ln w="0">
            <a:noFill/>
          </a:ln>
        </p:spPr>
        <p:txBody>
          <a:bodyPr lIns="0" rIns="0" tIns="0" bIns="0" anchor="t">
            <a:normAutofit/>
          </a:bodyPr>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rPr>
              <a:t>Today we will Review Ashe County Health Stats and Compare</a:t>
            </a:r>
            <a:r>
              <a:rPr lang="en-US" sz="2800" b="0" u="none" strike="noStrike">
                <a:solidFill>
                  <a:srgbClr val="c9211e"/>
                </a:solidFill>
                <a:effectLst/>
                <a:uFillTx/>
                <a:latin typeface="Times New Roman"/>
              </a:rPr>
              <a:t> </a:t>
            </a:r>
            <a:r>
              <a:rPr lang="en-US" sz="2800" b="0" u="none" strike="noStrike">
                <a:solidFill>
                  <a:srgbClr val="050505"/>
                </a:solidFill>
                <a:effectLst/>
                <a:uFillTx/>
                <a:latin typeface="Times New Roman"/>
              </a:rPr>
              <a:t>US Health Care With 9 Other Developed Countries</a:t>
            </a:r>
            <a:endParaRPr lang="en-US" sz="28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chemeClr val="accent6"/>
                </a:solidFill>
                <a:effectLst/>
                <a:highlight>
                  <a:srgbClr val="ffffff"/>
                </a:highlight>
                <a:uFillTx/>
                <a:latin typeface="Times New Roman"/>
              </a:rPr>
              <a:t>Today let’s Consider </a:t>
            </a:r>
            <a:r>
              <a:rPr lang="en-US" sz="2800" b="0" i="1" u="none" strike="noStrike">
                <a:solidFill>
                  <a:srgbClr val="c9211e"/>
                </a:solidFill>
                <a:effectLst/>
                <a:uFillTx/>
                <a:latin typeface="Times New Roman"/>
              </a:rPr>
              <a:t>Health Care</a:t>
            </a:r>
            <a:r>
              <a:rPr lang="en-US" sz="2800" b="0" u="none" strike="noStrike">
                <a:solidFill>
                  <a:srgbClr val="c9211e"/>
                </a:solidFill>
                <a:effectLst/>
                <a:uFillTx/>
                <a:latin typeface="Times New Roman"/>
              </a:rPr>
              <a:t> </a:t>
            </a:r>
            <a:r>
              <a:rPr lang="en-US" sz="2800" b="0" u="none" strike="noStrike">
                <a:solidFill>
                  <a:srgbClr val="050505"/>
                </a:solidFill>
                <a:effectLst/>
                <a:uFillTx/>
                <a:latin typeface="Times New Roman"/>
              </a:rPr>
              <a:t>As A Basic Need Not Product Commodity </a:t>
            </a:r>
            <a:endParaRPr lang="en-US" sz="28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rPr>
              <a:t>Future </a:t>
            </a:r>
            <a:r>
              <a:rPr lang="en-US" sz="2800" b="0" u="none" strike="noStrike">
                <a:solidFill>
                  <a:srgbClr val="050505"/>
                </a:solidFill>
                <a:effectLst/>
                <a:uFillTx/>
                <a:latin typeface="Times New Roman"/>
              </a:rPr>
              <a:t>Interview and Influence </a:t>
            </a:r>
            <a:r>
              <a:rPr lang="en-US" sz="2800" b="0" i="1" u="none" strike="noStrike">
                <a:solidFill>
                  <a:srgbClr val="c9211e"/>
                </a:solidFill>
                <a:effectLst/>
                <a:uFillTx/>
                <a:latin typeface="Times New Roman"/>
              </a:rPr>
              <a:t>Health Care</a:t>
            </a:r>
            <a:r>
              <a:rPr lang="en-US" sz="2800" b="0" u="none" strike="noStrike">
                <a:solidFill>
                  <a:srgbClr val="050505"/>
                </a:solidFill>
                <a:effectLst/>
                <a:uFillTx/>
                <a:latin typeface="Times New Roman"/>
              </a:rPr>
              <a:t> Providers    </a:t>
            </a:r>
            <a:endParaRPr lang="en-US" sz="2800" b="0" u="none" strike="noStrike">
              <a:solidFill>
                <a:srgbClr val="000000"/>
              </a:solidFill>
              <a:effectLst/>
              <a:uFillTx/>
              <a:latin typeface="Arial"/>
            </a:endParaRPr>
          </a:p>
          <a:p>
            <a:pPr marL="216000" indent="-216000">
              <a:lnSpc>
                <a:spcPct val="150000"/>
              </a:lnSpc>
              <a:spcBef>
                <a:spcPts val="51"/>
              </a:spcBef>
              <a:spcAft>
                <a:spcPts val="1111"/>
              </a:spcAft>
              <a:buClr>
                <a:srgbClr val="c9211e"/>
              </a:buClr>
              <a:buSzPct val="45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800" b="0" i="1" u="none" strike="noStrike">
                <a:solidFill>
                  <a:srgbClr val="c9211e"/>
                </a:solidFill>
                <a:effectLst/>
                <a:uFillTx/>
                <a:latin typeface="Times New Roman"/>
              </a:rPr>
              <a:t>Future</a:t>
            </a:r>
            <a:r>
              <a:rPr lang="en-US" sz="2800" b="0" u="none" strike="noStrike">
                <a:solidFill>
                  <a:srgbClr val="050505"/>
                </a:solidFill>
                <a:effectLst/>
                <a:uFillTx/>
                <a:latin typeface="Times New Roman"/>
              </a:rPr>
              <a:t> Present to Ashe County Commissioners</a:t>
            </a:r>
            <a:endParaRPr lang="en-US" sz="28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9041E11D-9EAC-44A7-91FB-E06632B74CC3}" type="slidenum">
              <a:t>22</a:t>
            </a:fld>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3" name=""/>
          <p:cNvPicPr/>
          <p:nvPr/>
        </p:nvPicPr>
        <p:blipFill>
          <a:blip r:embed="rId1"/>
          <a:stretch/>
        </p:blipFill>
        <p:spPr>
          <a:xfrm>
            <a:off x="685800" y="228600"/>
            <a:ext cx="8226000" cy="5254200"/>
          </a:xfrm>
          <a:prstGeom prst="rect">
            <a:avLst/>
          </a:prstGeom>
          <a:noFill/>
          <a:ln w="0">
            <a:noFill/>
          </a:ln>
        </p:spPr>
      </p:pic>
      <p:sp>
        <p:nvSpPr>
          <p:cNvPr id="194" name=""/>
          <p:cNvSpPr/>
          <p:nvPr/>
        </p:nvSpPr>
        <p:spPr>
          <a:xfrm>
            <a:off x="914400" y="2286000"/>
            <a:ext cx="1368360" cy="1139760"/>
          </a:xfrm>
          <a:prstGeom prst="rect">
            <a:avLst/>
          </a:prstGeom>
          <a:solidFill>
            <a:schemeClr val="lt2">
              <a:lumOff val="0"/>
            </a:schemeClr>
          </a:solidFill>
          <a:ln w="0">
            <a:no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000000"/>
              </a:solidFill>
              <a:effectLst/>
              <a:uFillTx/>
              <a:latin typeface="Arial"/>
              <a:ea typeface="DejaVu Sans"/>
            </a:endParaRPr>
          </a:p>
        </p:txBody>
      </p:sp>
      <p:sp>
        <p:nvSpPr>
          <p:cNvPr id="195" name=""/>
          <p:cNvSpPr/>
          <p:nvPr/>
        </p:nvSpPr>
        <p:spPr>
          <a:xfrm>
            <a:off x="7086600" y="2286000"/>
            <a:ext cx="1368360" cy="1139760"/>
          </a:xfrm>
          <a:prstGeom prst="rect">
            <a:avLst/>
          </a:prstGeom>
          <a:solidFill>
            <a:schemeClr val="lt2">
              <a:lumOff val="0"/>
            </a:schemeClr>
          </a:solidFill>
          <a:ln w="0">
            <a:no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000000"/>
              </a:solidFill>
              <a:effectLst/>
              <a:uFillTx/>
              <a:latin typeface="Arial"/>
              <a:ea typeface="DejaVu Sans"/>
            </a:endParaRPr>
          </a:p>
        </p:txBody>
      </p:sp>
      <p:sp>
        <p:nvSpPr>
          <p:cNvPr id="196" name=""/>
          <p:cNvSpPr/>
          <p:nvPr/>
        </p:nvSpPr>
        <p:spPr>
          <a:xfrm>
            <a:off x="914400" y="5029200"/>
            <a:ext cx="8226360" cy="333360"/>
          </a:xfrm>
          <a:prstGeom prst="rect">
            <a:avLst/>
          </a:prstGeom>
          <a:solidFill>
            <a:srgbClr val="363692"/>
          </a:solidFill>
          <a:ln w="0">
            <a:noFill/>
          </a:ln>
        </p:spPr>
        <p:style>
          <a:lnRef idx="0"/>
          <a:fillRef idx="0"/>
          <a:effectRef idx="0"/>
          <a:fontRef idx="minor"/>
        </p:style>
        <p:txBody>
          <a:bodyPr lIns="90000" rIns="90000" tIns="45000" bIns="45000" anchor="t">
            <a:spAutoFit/>
          </a:bodyPr>
          <a:p>
            <a:pPr>
              <a:lnSpc>
                <a:spcPct val="100000"/>
              </a:lnSpc>
            </a:pPr>
            <a:r>
              <a:rPr lang="en-US" sz="1600" b="1" i="1" u="none" strike="noStrike">
                <a:solidFill>
                  <a:srgbClr val="ffffff"/>
                </a:solidFill>
                <a:effectLst/>
                <a:uFillTx/>
                <a:latin typeface="Arial"/>
                <a:ea typeface="DejaVu Sans"/>
              </a:rPr>
              <a:t>This Applies To Both Health Care And To Legislation Impacting Each Person</a:t>
            </a:r>
            <a:endParaRPr lang="en-US" sz="16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47E631AD-DEDB-4A05-B2B0-B47316DC540E}" type="slidenum">
              <a:t>23</a:t>
            </a:fld>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7" name=""/>
          <p:cNvSpPr/>
          <p:nvPr/>
        </p:nvSpPr>
        <p:spPr>
          <a:xfrm>
            <a:off x="0" y="0"/>
            <a:ext cx="2050920" cy="5664240"/>
          </a:xfrm>
          <a:prstGeom prst="rect">
            <a:avLst/>
          </a:prstGeom>
          <a:solidFill>
            <a:srgbClr val="ffffff"/>
          </a:solidFill>
          <a:ln w="0">
            <a:noFill/>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98" name=""/>
          <p:cNvPicPr/>
          <p:nvPr/>
        </p:nvPicPr>
        <p:blipFill>
          <a:blip r:embed="rId1"/>
          <a:stretch/>
        </p:blipFill>
        <p:spPr>
          <a:xfrm>
            <a:off x="228600" y="228600"/>
            <a:ext cx="1136520" cy="907920"/>
          </a:xfrm>
          <a:prstGeom prst="rect">
            <a:avLst/>
          </a:prstGeom>
          <a:noFill/>
          <a:ln w="0">
            <a:noFill/>
          </a:ln>
        </p:spPr>
      </p:pic>
      <p:pic>
        <p:nvPicPr>
          <p:cNvPr id="199" name=""/>
          <p:cNvPicPr/>
          <p:nvPr/>
        </p:nvPicPr>
        <p:blipFill>
          <a:blip r:embed="rId2"/>
          <a:stretch/>
        </p:blipFill>
        <p:spPr>
          <a:xfrm>
            <a:off x="1828800" y="1143000"/>
            <a:ext cx="1076040" cy="1136520"/>
          </a:xfrm>
          <a:prstGeom prst="rect">
            <a:avLst/>
          </a:prstGeom>
          <a:noFill/>
          <a:ln w="0">
            <a:noFill/>
          </a:ln>
        </p:spPr>
      </p:pic>
      <p:pic>
        <p:nvPicPr>
          <p:cNvPr id="200" name=""/>
          <p:cNvPicPr/>
          <p:nvPr/>
        </p:nvPicPr>
        <p:blipFill>
          <a:blip r:embed="rId3"/>
          <a:stretch/>
        </p:blipFill>
        <p:spPr>
          <a:xfrm>
            <a:off x="3429000" y="2286000"/>
            <a:ext cx="1136520" cy="1136520"/>
          </a:xfrm>
          <a:prstGeom prst="rect">
            <a:avLst/>
          </a:prstGeom>
          <a:noFill/>
          <a:ln w="0">
            <a:noFill/>
          </a:ln>
        </p:spPr>
      </p:pic>
      <p:pic>
        <p:nvPicPr>
          <p:cNvPr id="201" name=""/>
          <p:cNvPicPr/>
          <p:nvPr/>
        </p:nvPicPr>
        <p:blipFill>
          <a:blip r:embed="rId4"/>
          <a:stretch/>
        </p:blipFill>
        <p:spPr>
          <a:xfrm>
            <a:off x="5257800" y="3097080"/>
            <a:ext cx="1365120" cy="1239840"/>
          </a:xfrm>
          <a:prstGeom prst="rect">
            <a:avLst/>
          </a:prstGeom>
          <a:noFill/>
          <a:ln w="0">
            <a:noFill/>
          </a:ln>
        </p:spPr>
      </p:pic>
      <p:pic>
        <p:nvPicPr>
          <p:cNvPr id="202" name=""/>
          <p:cNvPicPr/>
          <p:nvPr/>
        </p:nvPicPr>
        <p:blipFill>
          <a:blip r:embed="rId5"/>
          <a:stretch/>
        </p:blipFill>
        <p:spPr>
          <a:xfrm>
            <a:off x="7315200" y="4262400"/>
            <a:ext cx="1365120" cy="1217520"/>
          </a:xfrm>
          <a:prstGeom prst="rect">
            <a:avLst/>
          </a:prstGeom>
          <a:noFill/>
          <a:ln w="0">
            <a:noFill/>
          </a:ln>
        </p:spPr>
      </p:pic>
      <p:sp>
        <p:nvSpPr>
          <p:cNvPr id="203" name=""/>
          <p:cNvSpPr/>
          <p:nvPr/>
        </p:nvSpPr>
        <p:spPr>
          <a:xfrm>
            <a:off x="5029200" y="1143000"/>
            <a:ext cx="4109400" cy="977400"/>
          </a:xfrm>
          <a:prstGeom prst="rect">
            <a:avLst/>
          </a:prstGeom>
          <a:solidFill>
            <a:srgbClr val="c9211e"/>
          </a:solidFill>
          <a:ln w="18000">
            <a:solidFill>
              <a:srgbClr val="000000"/>
            </a:solidFill>
            <a:round/>
          </a:ln>
        </p:spPr>
        <p:style>
          <a:lnRef idx="0"/>
          <a:fillRef idx="0"/>
          <a:effectRef idx="0"/>
          <a:fontRef idx="minor"/>
        </p:style>
        <p:txBody>
          <a:bodyPr lIns="90000" rIns="90000" tIns="66240" bIns="45000" anchor="t" anchorCtr="1">
            <a:noAutofit/>
          </a:bodyPr>
          <a:p>
            <a:pPr algn="ctr">
              <a:lnSpc>
                <a:spcPct val="93000"/>
              </a:lnSpc>
              <a:spcBef>
                <a:spcPts val="1191"/>
              </a:spcBef>
              <a:spcAft>
                <a:spcPts val="992"/>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400" b="0" i="1" u="none" strike="noStrike">
                <a:solidFill>
                  <a:srgbClr val="ffffff"/>
                </a:solidFill>
                <a:effectLst/>
                <a:uFillTx/>
                <a:latin typeface="Times New Roman"/>
                <a:ea typeface="DejaVu Sans"/>
              </a:rPr>
              <a:t>“When people have healthcare, lives are longer and better.” </a:t>
            </a:r>
            <a:endParaRPr lang="en-US" sz="2400" b="0" u="none" strike="noStrike">
              <a:solidFill>
                <a:srgbClr val="ffffff"/>
              </a:solidFill>
              <a:effectLst/>
              <a:uFillTx/>
              <a:latin typeface="Arial"/>
            </a:endParaRPr>
          </a:p>
        </p:txBody>
      </p:sp>
      <p:sp>
        <p:nvSpPr>
          <p:cNvPr id="204" name=""/>
          <p:cNvSpPr/>
          <p:nvPr/>
        </p:nvSpPr>
        <p:spPr>
          <a:xfrm>
            <a:off x="1371600" y="1011240"/>
            <a:ext cx="4572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05" name=""/>
          <p:cNvSpPr/>
          <p:nvPr/>
        </p:nvSpPr>
        <p:spPr>
          <a:xfrm>
            <a:off x="2911320" y="2057400"/>
            <a:ext cx="51768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06" name=""/>
          <p:cNvSpPr/>
          <p:nvPr/>
        </p:nvSpPr>
        <p:spPr>
          <a:xfrm flipV="1">
            <a:off x="3657600" y="4114800"/>
            <a:ext cx="9144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07" name=""/>
          <p:cNvSpPr/>
          <p:nvPr/>
        </p:nvSpPr>
        <p:spPr>
          <a:xfrm>
            <a:off x="6629400" y="4343400"/>
            <a:ext cx="6858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08" name=""/>
          <p:cNvSpPr/>
          <p:nvPr/>
        </p:nvSpPr>
        <p:spPr>
          <a:xfrm>
            <a:off x="228600" y="2286000"/>
            <a:ext cx="1366560" cy="36396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spAutoFit/>
          </a:bodyPr>
          <a:p>
            <a:pPr>
              <a:lnSpc>
                <a:spcPct val="100000"/>
              </a:lnSpc>
            </a:pPr>
            <a:r>
              <a:rPr lang="en-US" sz="1800" b="0" i="1" u="none" strike="noStrike">
                <a:solidFill>
                  <a:srgbClr val="000000"/>
                </a:solidFill>
                <a:effectLst/>
                <a:uFillTx/>
                <a:latin typeface="Arial"/>
                <a:ea typeface="DejaVu Sans"/>
              </a:rPr>
              <a:t>First Breath</a:t>
            </a:r>
            <a:endParaRPr lang="en-US" sz="1800" b="0" u="none" strike="noStrike">
              <a:solidFill>
                <a:srgbClr val="000000"/>
              </a:solidFill>
              <a:effectLst/>
              <a:uFillTx/>
              <a:latin typeface="Arial"/>
            </a:endParaRPr>
          </a:p>
        </p:txBody>
      </p:sp>
      <p:sp>
        <p:nvSpPr>
          <p:cNvPr id="209" name=""/>
          <p:cNvSpPr/>
          <p:nvPr/>
        </p:nvSpPr>
        <p:spPr>
          <a:xfrm>
            <a:off x="4800600" y="4911480"/>
            <a:ext cx="1366560" cy="363960"/>
          </a:xfrm>
          <a:prstGeom prst="rect">
            <a:avLst/>
          </a:prstGeom>
          <a:solidFill>
            <a:srgbClr val="f2f2f2"/>
          </a:solidFill>
          <a:ln w="0">
            <a:solidFill>
              <a:srgbClr val="000000"/>
            </a:solidFill>
          </a:ln>
        </p:spPr>
        <p:style>
          <a:lnRef idx="0"/>
          <a:fillRef idx="0"/>
          <a:effectRef idx="0"/>
          <a:fontRef idx="minor"/>
        </p:style>
        <p:txBody>
          <a:bodyPr lIns="90000" rIns="90000" tIns="45000" bIns="45000" anchor="t">
            <a:spAutoFit/>
          </a:bodyPr>
          <a:p>
            <a:pPr>
              <a:lnSpc>
                <a:spcPct val="100000"/>
              </a:lnSpc>
            </a:pPr>
            <a:r>
              <a:rPr lang="en-US" sz="1800" b="0" i="1" u="none" strike="noStrike">
                <a:solidFill>
                  <a:schemeClr val="dk1"/>
                </a:solidFill>
                <a:effectLst/>
                <a:uFillTx/>
                <a:latin typeface="Times New Roman"/>
                <a:ea typeface="DejaVu Sans"/>
              </a:rPr>
              <a:t>Last Breath</a:t>
            </a:r>
            <a:endParaRPr lang="en-US" sz="1800" b="0" u="none" strike="noStrike">
              <a:solidFill>
                <a:srgbClr val="000000"/>
              </a:solidFill>
              <a:effectLst/>
              <a:uFillTx/>
              <a:latin typeface="Arial"/>
            </a:endParaRPr>
          </a:p>
        </p:txBody>
      </p:sp>
      <p:sp>
        <p:nvSpPr>
          <p:cNvPr id="210" name=""/>
          <p:cNvSpPr/>
          <p:nvPr/>
        </p:nvSpPr>
        <p:spPr>
          <a:xfrm flipH="1" flipV="1">
            <a:off x="685800" y="1143000"/>
            <a:ext cx="228600" cy="9144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11" name=""/>
          <p:cNvSpPr/>
          <p:nvPr/>
        </p:nvSpPr>
        <p:spPr>
          <a:xfrm>
            <a:off x="6400800" y="5029200"/>
            <a:ext cx="68580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12" name=""/>
          <p:cNvSpPr/>
          <p:nvPr/>
        </p:nvSpPr>
        <p:spPr>
          <a:xfrm>
            <a:off x="1143000" y="4114800"/>
            <a:ext cx="2283480" cy="132408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50000"/>
              </a:lnSpc>
            </a:pPr>
            <a:r>
              <a:rPr lang="en-US" sz="1800" b="1" i="1" u="none" strike="noStrike">
                <a:solidFill>
                  <a:srgbClr val="000000"/>
                </a:solidFill>
                <a:effectLst/>
                <a:uFillTx/>
                <a:latin typeface="Times New Roman"/>
                <a:ea typeface="DejaVu Sans"/>
              </a:rPr>
              <a:t>37% Of All Dollars Spent are for  65 and UP</a:t>
            </a:r>
            <a:endParaRPr lang="en-US" sz="1800" b="0" u="none" strike="noStrike">
              <a:solidFill>
                <a:srgbClr val="000000"/>
              </a:solidFill>
              <a:effectLst/>
              <a:uFillTx/>
              <a:latin typeface="Arial"/>
            </a:endParaRPr>
          </a:p>
        </p:txBody>
      </p:sp>
      <p:sp>
        <p:nvSpPr>
          <p:cNvPr id="213" name=""/>
          <p:cNvSpPr/>
          <p:nvPr/>
        </p:nvSpPr>
        <p:spPr>
          <a:xfrm flipV="1">
            <a:off x="3429000" y="4114800"/>
            <a:ext cx="1828800" cy="228600"/>
          </a:xfrm>
          <a:prstGeom prst="line">
            <a:avLst/>
          </a:prstGeom>
          <a:ln w="0">
            <a:noFill/>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14" name=""/>
          <p:cNvSpPr/>
          <p:nvPr/>
        </p:nvSpPr>
        <p:spPr>
          <a:xfrm>
            <a:off x="4800600" y="3200400"/>
            <a:ext cx="4572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 name="PlaceHolder 1"/>
          <p:cNvSpPr>
            <a:spLocks noGrp="1"/>
          </p:cNvSpPr>
          <p:nvPr>
            <p:ph type="sldNum" idx="2"/>
          </p:nvPr>
        </p:nvSpPr>
        <p:spPr/>
        <p:txBody>
          <a:bodyPr/>
          <a:p>
            <a:fld id="{775991FE-3E95-492C-ACCD-6ACF82281F12}" type="slidenum">
              <a:t>24</a:t>
            </a:fld>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5" name=""/>
          <p:cNvPicPr/>
          <p:nvPr/>
        </p:nvPicPr>
        <p:blipFill>
          <a:blip r:embed="rId1"/>
          <a:stretch/>
        </p:blipFill>
        <p:spPr>
          <a:xfrm>
            <a:off x="3657600" y="914400"/>
            <a:ext cx="4112280" cy="3655080"/>
          </a:xfrm>
          <a:prstGeom prst="rect">
            <a:avLst/>
          </a:prstGeom>
          <a:noFill/>
          <a:ln w="0">
            <a:noFill/>
          </a:ln>
        </p:spPr>
      </p:pic>
      <p:sp>
        <p:nvSpPr>
          <p:cNvPr id="216" name=""/>
          <p:cNvSpPr/>
          <p:nvPr/>
        </p:nvSpPr>
        <p:spPr>
          <a:xfrm>
            <a:off x="8001000" y="1208160"/>
            <a:ext cx="1593720" cy="679320"/>
          </a:xfrm>
          <a:prstGeom prst="rect">
            <a:avLst/>
          </a:prstGeom>
          <a:solidFill>
            <a:srgbClr val="c4febb"/>
          </a:solidFill>
          <a:ln w="18000">
            <a:solidFill>
              <a:srgbClr val="8e03a3"/>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sng" strike="noStrike">
                <a:solidFill>
                  <a:srgbClr val="000000"/>
                </a:solidFill>
                <a:effectLst/>
                <a:uFillTx/>
                <a:latin typeface="Times New Roman"/>
                <a:ea typeface="DejaVu Sans"/>
              </a:rPr>
              <a:t>+/- 5K Ashe County</a:t>
            </a:r>
            <a:r>
              <a:rPr lang="en-US" sz="1800" b="0"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217" name=""/>
          <p:cNvSpPr/>
          <p:nvPr/>
        </p:nvSpPr>
        <p:spPr>
          <a:xfrm flipH="1">
            <a:off x="6629400" y="1417680"/>
            <a:ext cx="137808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18" name=""/>
          <p:cNvSpPr/>
          <p:nvPr/>
        </p:nvSpPr>
        <p:spPr>
          <a:xfrm>
            <a:off x="8458200" y="2057400"/>
            <a:ext cx="1593720" cy="679320"/>
          </a:xfrm>
          <a:prstGeom prst="rect">
            <a:avLst/>
          </a:prstGeom>
          <a:solidFill>
            <a:srgbClr val="fed4bb"/>
          </a:solidFill>
          <a:ln w="18000">
            <a:solidFill>
              <a:srgbClr val="8e03a3"/>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sng" strike="noStrike">
                <a:solidFill>
                  <a:srgbClr val="000000"/>
                </a:solidFill>
                <a:effectLst/>
                <a:uFillTx/>
                <a:latin typeface="Times New Roman"/>
                <a:ea typeface="DejaVu Sans"/>
              </a:rPr>
              <a:t>+/- 8K  Ashe County</a:t>
            </a:r>
            <a:r>
              <a:rPr lang="en-US" sz="1800" b="0"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219" name=""/>
          <p:cNvSpPr/>
          <p:nvPr/>
        </p:nvSpPr>
        <p:spPr>
          <a:xfrm flipH="1">
            <a:off x="7086600" y="2286000"/>
            <a:ext cx="1371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20" name=""/>
          <p:cNvSpPr/>
          <p:nvPr/>
        </p:nvSpPr>
        <p:spPr>
          <a:xfrm>
            <a:off x="228960" y="7200"/>
            <a:ext cx="9827280" cy="669600"/>
          </a:xfrm>
          <a:prstGeom prst="rect">
            <a:avLst/>
          </a:prstGeom>
          <a:solidFill>
            <a:schemeClr val="accent6">
              <a:lumOff val="0"/>
            </a:schemeClr>
          </a:solidFill>
          <a:ln w="0">
            <a:noFill/>
          </a:ln>
        </p:spPr>
        <p:style>
          <a:lnRef idx="0"/>
          <a:fillRef idx="0"/>
          <a:effectRef idx="0"/>
          <a:fontRef idx="minor"/>
        </p:style>
        <p:txBody>
          <a:bodyPr lIns="0" rIns="0" tIns="0" bIns="0" anchor="ctr">
            <a:spAutoFit/>
          </a:bodyPr>
          <a:p>
            <a:pPr algn="ctr">
              <a:lnSpc>
                <a:spcPct val="100000"/>
              </a:lnSpc>
            </a:pPr>
            <a:r>
              <a:rPr lang="en-US" sz="4400" b="0" i="1" u="none" strike="noStrike">
                <a:solidFill>
                  <a:srgbClr val="ffffff"/>
                </a:solidFill>
                <a:effectLst/>
                <a:uFillTx/>
                <a:latin typeface="Arial"/>
                <a:ea typeface="DejaVu Sans"/>
              </a:rPr>
              <a:t>A View Of Ashe County Health Care</a:t>
            </a:r>
            <a:endParaRPr lang="en-US" sz="4400" b="0" u="none" strike="noStrike">
              <a:solidFill>
                <a:srgbClr val="ffffff"/>
              </a:solidFill>
              <a:effectLst/>
              <a:uFillTx/>
              <a:latin typeface="Arial"/>
            </a:endParaRPr>
          </a:p>
        </p:txBody>
      </p:sp>
      <p:pic>
        <p:nvPicPr>
          <p:cNvPr id="221" name=""/>
          <p:cNvPicPr/>
          <p:nvPr/>
        </p:nvPicPr>
        <p:blipFill>
          <a:blip r:embed="rId2"/>
          <a:stretch/>
        </p:blipFill>
        <p:spPr>
          <a:xfrm>
            <a:off x="457200" y="1371600"/>
            <a:ext cx="2512080" cy="1369080"/>
          </a:xfrm>
          <a:prstGeom prst="rect">
            <a:avLst/>
          </a:prstGeom>
          <a:noFill/>
          <a:ln w="0">
            <a:solidFill>
              <a:srgbClr val="3465a4"/>
            </a:solidFill>
          </a:ln>
        </p:spPr>
      </p:pic>
      <p:sp>
        <p:nvSpPr>
          <p:cNvPr id="222" name=""/>
          <p:cNvSpPr/>
          <p:nvPr/>
        </p:nvSpPr>
        <p:spPr>
          <a:xfrm>
            <a:off x="880560" y="826560"/>
            <a:ext cx="1597680" cy="363960"/>
          </a:xfrm>
          <a:prstGeom prst="rect">
            <a:avLst/>
          </a:prstGeom>
          <a:solidFill>
            <a:schemeClr val="accent1">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The Good </a:t>
            </a:r>
            <a:endParaRPr lang="en-US" sz="1800" b="0" u="none" strike="noStrike">
              <a:solidFill>
                <a:srgbClr val="ffffff"/>
              </a:solidFill>
              <a:effectLst/>
              <a:uFillTx/>
              <a:latin typeface="Arial"/>
            </a:endParaRPr>
          </a:p>
        </p:txBody>
      </p:sp>
      <p:sp>
        <p:nvSpPr>
          <p:cNvPr id="223" name=""/>
          <p:cNvSpPr/>
          <p:nvPr/>
        </p:nvSpPr>
        <p:spPr>
          <a:xfrm>
            <a:off x="914400" y="3287160"/>
            <a:ext cx="1597680" cy="363960"/>
          </a:xfrm>
          <a:prstGeom prst="rect">
            <a:avLst/>
          </a:prstGeom>
          <a:solidFill>
            <a:schemeClr val="accent6">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The Bad </a:t>
            </a:r>
            <a:endParaRPr lang="en-US" sz="1800" b="0" u="none" strike="noStrike">
              <a:solidFill>
                <a:srgbClr val="ffffff"/>
              </a:solidFill>
              <a:effectLst/>
              <a:uFillTx/>
              <a:latin typeface="Arial"/>
            </a:endParaRPr>
          </a:p>
        </p:txBody>
      </p:sp>
      <p:sp>
        <p:nvSpPr>
          <p:cNvPr id="224" name=""/>
          <p:cNvSpPr/>
          <p:nvPr/>
        </p:nvSpPr>
        <p:spPr>
          <a:xfrm>
            <a:off x="0" y="2854080"/>
            <a:ext cx="3426480" cy="363960"/>
          </a:xfrm>
          <a:prstGeom prst="rect">
            <a:avLst/>
          </a:prstGeom>
          <a:solidFill>
            <a:schemeClr val="lt1">
              <a:lumOff val="0"/>
            </a:schemeClr>
          </a:solidFill>
          <a:ln w="0">
            <a:noFill/>
          </a:ln>
        </p:spPr>
        <p:style>
          <a:lnRef idx="0"/>
          <a:fillRef idx="0"/>
          <a:effectRef idx="0"/>
          <a:fontRef idx="minor"/>
        </p:style>
        <p:txBody>
          <a:bodyPr lIns="90000" rIns="90000" tIns="45000" bIns="45000" anchor="t" anchorCtr="1">
            <a:spAutoFit/>
          </a:bodyPr>
          <a:p>
            <a:pPr marL="216000" indent="-216000" algn="ctr">
              <a:lnSpc>
                <a:spcPct val="100000"/>
              </a:lnSpc>
              <a:buClr>
                <a:srgbClr val="000000"/>
              </a:buClr>
              <a:buSzPct val="45000"/>
              <a:buFont typeface="Wingdings" charset="2"/>
              <a:buChar char=""/>
            </a:pPr>
            <a:r>
              <a:rPr lang="en-US" sz="1800" b="0" i="1" u="none" strike="noStrike">
                <a:solidFill>
                  <a:schemeClr val="hlink">
                    <a:lumMod val="75000"/>
                  </a:schemeClr>
                </a:solidFill>
                <a:effectLst/>
                <a:uFillTx/>
                <a:latin typeface="Arial"/>
                <a:ea typeface="DejaVu Sans"/>
              </a:rPr>
              <a:t>Elevation Health Care Model</a:t>
            </a:r>
            <a:endParaRPr lang="en-US" sz="1800" b="0" u="none" strike="noStrike">
              <a:solidFill>
                <a:srgbClr val="000000"/>
              </a:solidFill>
              <a:effectLst/>
              <a:uFillTx/>
              <a:latin typeface="Arial"/>
            </a:endParaRPr>
          </a:p>
        </p:txBody>
      </p:sp>
      <p:sp>
        <p:nvSpPr>
          <p:cNvPr id="225" name=""/>
          <p:cNvSpPr/>
          <p:nvPr/>
        </p:nvSpPr>
        <p:spPr>
          <a:xfrm>
            <a:off x="-6480" y="3819960"/>
            <a:ext cx="3655080" cy="13413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1191"/>
              </a:spcBef>
              <a:spcAft>
                <a:spcPts val="989"/>
              </a:spcAft>
            </a:pPr>
            <a:r>
              <a:rPr lang="en-US" sz="1600" b="1" i="1" u="none" strike="noStrike">
                <a:solidFill>
                  <a:srgbClr val="c9211e"/>
                </a:solidFill>
                <a:effectLst/>
                <a:uFillTx/>
                <a:latin typeface="Liberation Sans;Arial"/>
                <a:ea typeface="DejaVu Sans"/>
              </a:rPr>
              <a:t>18.2%  adults age 18 to 64 years are without health insurance +/- 5k</a:t>
            </a:r>
            <a:endParaRPr lang="en-US" sz="1600" b="0" u="none" strike="noStrike">
              <a:solidFill>
                <a:srgbClr val="000000"/>
              </a:solidFill>
              <a:effectLst/>
              <a:uFillTx/>
              <a:latin typeface="Arial"/>
            </a:endParaRPr>
          </a:p>
          <a:p>
            <a:pPr algn="ctr">
              <a:lnSpc>
                <a:spcPct val="100000"/>
              </a:lnSpc>
              <a:spcBef>
                <a:spcPts val="1191"/>
              </a:spcBef>
              <a:spcAft>
                <a:spcPts val="989"/>
              </a:spcAft>
            </a:pPr>
            <a:r>
              <a:rPr lang="en-US" sz="1600" b="1" i="1" u="none" strike="noStrike">
                <a:solidFill>
                  <a:srgbClr val="c9211e"/>
                </a:solidFill>
                <a:effectLst/>
                <a:uFillTx/>
                <a:latin typeface="Montserrat;sans-serif"/>
                <a:ea typeface="DejaVu Sans"/>
              </a:rPr>
              <a:t>6.5 % of children age 18 and under without health insurance +/- 2K</a:t>
            </a:r>
            <a:endParaRPr lang="en-US" sz="1600" b="0" u="none" strike="noStrike">
              <a:solidFill>
                <a:srgbClr val="000000"/>
              </a:solidFill>
              <a:effectLst/>
              <a:uFillTx/>
              <a:latin typeface="Arial"/>
            </a:endParaRPr>
          </a:p>
        </p:txBody>
      </p:sp>
      <p:sp>
        <p:nvSpPr>
          <p:cNvPr id="2" name="PlaceHolder 1"/>
          <p:cNvSpPr>
            <a:spLocks noGrp="1"/>
          </p:cNvSpPr>
          <p:nvPr>
            <p:ph type="sldNum" idx="23"/>
          </p:nvPr>
        </p:nvSpPr>
        <p:spPr/>
        <p:txBody>
          <a:bodyPr/>
          <a:p>
            <a:fld id="{3FA7ABF3-CBD5-43D6-B989-B9A6678FB033}" type="slidenum">
              <a:t>25</a:t>
            </a:fld>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6" name="PlaceHolder 1"/>
          <p:cNvSpPr>
            <a:spLocks noGrp="1"/>
          </p:cNvSpPr>
          <p:nvPr>
            <p:ph type="title"/>
          </p:nvPr>
        </p:nvSpPr>
        <p:spPr>
          <a:xfrm>
            <a:off x="0" y="0"/>
            <a:ext cx="10054440" cy="1145520"/>
          </a:xfrm>
          <a:prstGeom prst="rect">
            <a:avLst/>
          </a:prstGeom>
          <a:solidFill>
            <a:srgbClr val="c9211e"/>
          </a:solidFill>
          <a:ln w="9360">
            <a:solidFill>
              <a:srgbClr val="ffffff"/>
            </a:solidFill>
            <a:round/>
          </a:ln>
        </p:spPr>
        <p:txBody>
          <a:bodyPr lIns="0" rIns="0" tIns="29160" bIns="0" anchor="ctr">
            <a:noAutofit/>
          </a:bodyPr>
          <a:p>
            <a:pPr indent="0" algn="ctr">
              <a:lnSpc>
                <a:spcPct val="100000"/>
              </a:lnSpc>
              <a:buNone/>
              <a:tabLst>
                <a:tab algn="l" pos="0"/>
              </a:tabLst>
            </a:pPr>
            <a:r>
              <a:rPr lang="en-US" sz="4400" b="0" i="1" u="none" strike="noStrike">
                <a:solidFill>
                  <a:srgbClr val="ffffff"/>
                </a:solidFill>
                <a:effectLst/>
                <a:uFillTx/>
                <a:latin typeface="Arial"/>
              </a:rPr>
              <a:t>US and 9 Other Countries</a:t>
            </a:r>
            <a:endParaRPr lang="en-US" sz="4400" b="0" u="none" strike="noStrike">
              <a:solidFill>
                <a:srgbClr val="ffffff"/>
              </a:solidFill>
              <a:effectLst/>
              <a:uFillTx/>
              <a:latin typeface="Arial"/>
            </a:endParaRPr>
          </a:p>
        </p:txBody>
      </p:sp>
      <p:sp>
        <p:nvSpPr>
          <p:cNvPr id="227" name="PlaceHolder 2"/>
          <p:cNvSpPr>
            <a:spLocks noGrp="1"/>
          </p:cNvSpPr>
          <p:nvPr>
            <p:ph/>
          </p:nvPr>
        </p:nvSpPr>
        <p:spPr>
          <a:xfrm>
            <a:off x="1828440" y="1371600"/>
            <a:ext cx="7746840" cy="3882960"/>
          </a:xfrm>
          <a:prstGeom prst="rect">
            <a:avLst/>
          </a:prstGeom>
          <a:noFill/>
          <a:ln w="0">
            <a:noFill/>
          </a:ln>
        </p:spPr>
        <p:txBody>
          <a:bodyPr lIns="0" rIns="0" tIns="0" bIns="0" anchor="t">
            <a:normAutofit/>
          </a:bodyPr>
          <a:p>
            <a:pPr marL="431640" indent="-323640">
              <a:lnSpc>
                <a:spcPct val="93000"/>
              </a:lnSpc>
              <a:spcBef>
                <a:spcPts val="51"/>
              </a:spcBef>
              <a:spcAft>
                <a:spcPts val="1111"/>
              </a:spcAft>
              <a:buNone/>
              <a:tabLst>
                <a:tab algn="l" pos="0"/>
              </a:tabLst>
            </a:pPr>
            <a:r>
              <a:rPr lang="en-US" sz="2400" b="0" u="none" strike="noStrike">
                <a:solidFill>
                  <a:srgbClr val="050505"/>
                </a:solidFill>
                <a:effectLst/>
                <a:uFillTx/>
                <a:latin typeface="Times New Roman"/>
              </a:rPr>
              <a:t> </a:t>
            </a:r>
            <a:endParaRPr lang="en-US" sz="2400" b="0" u="none" strike="noStrike">
              <a:solidFill>
                <a:srgbClr val="000000"/>
              </a:solidFill>
              <a:effectLst/>
              <a:uFillTx/>
              <a:latin typeface="Arial"/>
            </a:endParaRPr>
          </a:p>
          <a:p>
            <a:pPr marL="431640" indent="0">
              <a:lnSpc>
                <a:spcPct val="185000"/>
              </a:lnSpc>
              <a:spcBef>
                <a:spcPts val="51"/>
              </a:spcBef>
              <a:spcAft>
                <a:spcPts val="1111"/>
              </a:spcAft>
              <a:buNone/>
              <a:tabLst>
                <a:tab algn="l" pos="0"/>
              </a:tabLst>
            </a:pPr>
            <a:endParaRPr lang="en-US" sz="3200" b="0" u="none" strike="noStrike">
              <a:solidFill>
                <a:srgbClr val="000000"/>
              </a:solidFill>
              <a:effectLst/>
              <a:uFillTx/>
              <a:latin typeface="Arial"/>
            </a:endParaRPr>
          </a:p>
          <a:p>
            <a:pPr marL="431640" indent="-323640">
              <a:lnSpc>
                <a:spcPct val="106000"/>
              </a:lnSpc>
              <a:spcBef>
                <a:spcPts val="51"/>
              </a:spcBef>
              <a:spcAft>
                <a:spcPts val="1111"/>
              </a:spcAft>
              <a:buNone/>
              <a:tabLst>
                <a:tab algn="l" pos="0"/>
              </a:tabLst>
            </a:pPr>
            <a:endParaRPr lang="en-US" sz="3200" b="0" u="none" strike="noStrike">
              <a:solidFill>
                <a:srgbClr val="000000"/>
              </a:solidFill>
              <a:effectLst/>
              <a:uFillTx/>
              <a:latin typeface="Arial"/>
            </a:endParaRPr>
          </a:p>
        </p:txBody>
      </p:sp>
      <p:sp>
        <p:nvSpPr>
          <p:cNvPr id="228" name=""/>
          <p:cNvSpPr/>
          <p:nvPr/>
        </p:nvSpPr>
        <p:spPr>
          <a:xfrm>
            <a:off x="1600200" y="1143000"/>
            <a:ext cx="3880800" cy="4204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Australia </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Netherlands</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United Kingdom </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New Zealand</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France</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Sweden</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Canada</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Switzerland</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Germany</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United States</a:t>
            </a:r>
            <a:endParaRPr lang="en-US" sz="1800" b="0" u="none" strike="noStrike">
              <a:solidFill>
                <a:srgbClr val="000000"/>
              </a:solidFill>
              <a:effectLst/>
              <a:uFillTx/>
              <a:latin typeface="Arial"/>
            </a:endParaRPr>
          </a:p>
        </p:txBody>
      </p:sp>
      <p:pic>
        <p:nvPicPr>
          <p:cNvPr id="229" name=""/>
          <p:cNvPicPr/>
          <p:nvPr/>
        </p:nvPicPr>
        <p:blipFill>
          <a:blip r:embed="rId1"/>
          <a:stretch/>
        </p:blipFill>
        <p:spPr>
          <a:xfrm>
            <a:off x="3039480" y="1371600"/>
            <a:ext cx="384120" cy="222120"/>
          </a:xfrm>
          <a:prstGeom prst="rect">
            <a:avLst/>
          </a:prstGeom>
          <a:noFill/>
          <a:ln w="0">
            <a:noFill/>
          </a:ln>
        </p:spPr>
      </p:pic>
      <p:pic>
        <p:nvPicPr>
          <p:cNvPr id="230" name=""/>
          <p:cNvPicPr/>
          <p:nvPr/>
        </p:nvPicPr>
        <p:blipFill>
          <a:blip r:embed="rId2"/>
          <a:stretch/>
        </p:blipFill>
        <p:spPr>
          <a:xfrm>
            <a:off x="3268080" y="1693440"/>
            <a:ext cx="384120" cy="222120"/>
          </a:xfrm>
          <a:prstGeom prst="rect">
            <a:avLst/>
          </a:prstGeom>
          <a:noFill/>
          <a:ln w="0">
            <a:noFill/>
          </a:ln>
        </p:spPr>
      </p:pic>
      <p:pic>
        <p:nvPicPr>
          <p:cNvPr id="231" name=""/>
          <p:cNvPicPr/>
          <p:nvPr/>
        </p:nvPicPr>
        <p:blipFill>
          <a:blip r:embed="rId3"/>
          <a:stretch/>
        </p:blipFill>
        <p:spPr>
          <a:xfrm>
            <a:off x="3610440" y="2187000"/>
            <a:ext cx="384120" cy="222120"/>
          </a:xfrm>
          <a:prstGeom prst="rect">
            <a:avLst/>
          </a:prstGeom>
          <a:noFill/>
          <a:ln w="0">
            <a:noFill/>
          </a:ln>
        </p:spPr>
      </p:pic>
      <p:pic>
        <p:nvPicPr>
          <p:cNvPr id="232" name=""/>
          <p:cNvPicPr/>
          <p:nvPr/>
        </p:nvPicPr>
        <p:blipFill>
          <a:blip r:embed="rId4"/>
          <a:stretch/>
        </p:blipFill>
        <p:spPr>
          <a:xfrm>
            <a:off x="3429000" y="2516040"/>
            <a:ext cx="450720" cy="222120"/>
          </a:xfrm>
          <a:prstGeom prst="rect">
            <a:avLst/>
          </a:prstGeom>
          <a:noFill/>
          <a:ln w="0">
            <a:noFill/>
          </a:ln>
        </p:spPr>
      </p:pic>
      <p:pic>
        <p:nvPicPr>
          <p:cNvPr id="233" name=""/>
          <p:cNvPicPr/>
          <p:nvPr/>
        </p:nvPicPr>
        <p:blipFill>
          <a:blip r:embed="rId5"/>
          <a:stretch/>
        </p:blipFill>
        <p:spPr>
          <a:xfrm>
            <a:off x="2744640" y="2973240"/>
            <a:ext cx="450720" cy="222120"/>
          </a:xfrm>
          <a:prstGeom prst="rect">
            <a:avLst/>
          </a:prstGeom>
          <a:noFill/>
          <a:ln w="0">
            <a:noFill/>
          </a:ln>
        </p:spPr>
      </p:pic>
      <p:pic>
        <p:nvPicPr>
          <p:cNvPr id="234" name=""/>
          <p:cNvPicPr/>
          <p:nvPr/>
        </p:nvPicPr>
        <p:blipFill>
          <a:blip r:embed="rId6"/>
          <a:stretch/>
        </p:blipFill>
        <p:spPr>
          <a:xfrm>
            <a:off x="2971800" y="3429000"/>
            <a:ext cx="450720" cy="253800"/>
          </a:xfrm>
          <a:prstGeom prst="rect">
            <a:avLst/>
          </a:prstGeom>
          <a:noFill/>
          <a:ln w="0">
            <a:noFill/>
          </a:ln>
        </p:spPr>
      </p:pic>
      <p:pic>
        <p:nvPicPr>
          <p:cNvPr id="235" name=""/>
          <p:cNvPicPr/>
          <p:nvPr/>
        </p:nvPicPr>
        <p:blipFill>
          <a:blip r:embed="rId7"/>
          <a:stretch/>
        </p:blipFill>
        <p:spPr>
          <a:xfrm>
            <a:off x="2971800" y="3886200"/>
            <a:ext cx="450720" cy="222120"/>
          </a:xfrm>
          <a:prstGeom prst="rect">
            <a:avLst/>
          </a:prstGeom>
          <a:noFill/>
          <a:ln w="0">
            <a:noFill/>
          </a:ln>
        </p:spPr>
      </p:pic>
      <p:pic>
        <p:nvPicPr>
          <p:cNvPr id="236" name=""/>
          <p:cNvPicPr/>
          <p:nvPr/>
        </p:nvPicPr>
        <p:blipFill>
          <a:blip r:embed="rId8"/>
          <a:stretch/>
        </p:blipFill>
        <p:spPr>
          <a:xfrm>
            <a:off x="3201840" y="4114800"/>
            <a:ext cx="450720" cy="450720"/>
          </a:xfrm>
          <a:prstGeom prst="rect">
            <a:avLst/>
          </a:prstGeom>
          <a:noFill/>
          <a:ln w="0">
            <a:noFill/>
          </a:ln>
        </p:spPr>
      </p:pic>
      <p:pic>
        <p:nvPicPr>
          <p:cNvPr id="237" name=""/>
          <p:cNvPicPr/>
          <p:nvPr/>
        </p:nvPicPr>
        <p:blipFill>
          <a:blip r:embed="rId9"/>
          <a:stretch/>
        </p:blipFill>
        <p:spPr>
          <a:xfrm>
            <a:off x="3200400" y="4573440"/>
            <a:ext cx="384120" cy="222120"/>
          </a:xfrm>
          <a:prstGeom prst="rect">
            <a:avLst/>
          </a:prstGeom>
          <a:noFill/>
          <a:ln w="0">
            <a:noFill/>
          </a:ln>
        </p:spPr>
      </p:pic>
      <p:pic>
        <p:nvPicPr>
          <p:cNvPr id="238" name=""/>
          <p:cNvPicPr/>
          <p:nvPr/>
        </p:nvPicPr>
        <p:blipFill>
          <a:blip r:embed="rId10"/>
          <a:stretch/>
        </p:blipFill>
        <p:spPr>
          <a:xfrm>
            <a:off x="3657600" y="5029200"/>
            <a:ext cx="384120" cy="222120"/>
          </a:xfrm>
          <a:prstGeom prst="rect">
            <a:avLst/>
          </a:prstGeom>
          <a:noFill/>
          <a:ln w="0">
            <a:noFill/>
          </a:ln>
        </p:spPr>
      </p:pic>
      <p:sp>
        <p:nvSpPr>
          <p:cNvPr id="239" name=""/>
          <p:cNvSpPr/>
          <p:nvPr/>
        </p:nvSpPr>
        <p:spPr>
          <a:xfrm>
            <a:off x="4343400" y="1143000"/>
            <a:ext cx="4795560" cy="4478760"/>
          </a:xfrm>
          <a:prstGeom prst="rect">
            <a:avLst/>
          </a:prstGeom>
          <a:solidFill>
            <a:schemeClr val="lt1">
              <a:lumMod val="95000"/>
              <a:lumOff val="0"/>
            </a:schemeClr>
          </a:solidFill>
          <a:ln w="0">
            <a:solidFill>
              <a:srgbClr val="000000"/>
            </a:solid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Access To Care</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Care Process</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Administrative Efficiency</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Equity</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Health Outcomes</a:t>
            </a:r>
            <a:endParaRPr lang="en-US" sz="32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F97CF4C0-4133-45D1-B1DC-9A2D281BB4B1}" type="slidenum">
              <a:t>26</a:t>
            </a:fld>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0"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41" name=""/>
          <p:cNvPicPr/>
          <p:nvPr/>
        </p:nvPicPr>
        <p:blipFill>
          <a:blip r:embed="rId1"/>
          <a:stretch/>
        </p:blipFill>
        <p:spPr>
          <a:xfrm>
            <a:off x="9144000" y="4802040"/>
            <a:ext cx="907920" cy="863640"/>
          </a:xfrm>
          <a:prstGeom prst="rect">
            <a:avLst/>
          </a:prstGeom>
          <a:noFill/>
          <a:ln w="0">
            <a:noFill/>
          </a:ln>
        </p:spPr>
      </p:pic>
      <p:sp>
        <p:nvSpPr>
          <p:cNvPr id="242" name=""/>
          <p:cNvSpPr/>
          <p:nvPr/>
        </p:nvSpPr>
        <p:spPr>
          <a:xfrm>
            <a:off x="0" y="0"/>
            <a:ext cx="10051920" cy="91044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243" name=""/>
          <p:cNvSpPr/>
          <p:nvPr/>
        </p:nvSpPr>
        <p:spPr>
          <a:xfrm>
            <a:off x="1828800" y="1371600"/>
            <a:ext cx="662292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44" name=""/>
          <p:cNvPicPr/>
          <p:nvPr/>
        </p:nvPicPr>
        <p:blipFill>
          <a:blip r:embed="rId2">
            <a:extLst>
              <a:ext uri="{96DAC541-7B7A-43D3-8B79-37D633B846F1}">
                <asvg:svgBlip xmlns:asvg="http://schemas.microsoft.com/office/drawing/2016/SVG/main" r:embed="rId3"/>
              </a:ext>
            </a:extLst>
          </a:blip>
          <a:stretch/>
        </p:blipFill>
        <p:spPr>
          <a:xfrm>
            <a:off x="-3600" y="914760"/>
            <a:ext cx="10055520" cy="4749480"/>
          </a:xfrm>
          <a:prstGeom prst="rect">
            <a:avLst/>
          </a:prstGeom>
          <a:noFill/>
          <a:ln w="0">
            <a:noFill/>
          </a:ln>
        </p:spPr>
      </p:pic>
      <p:sp>
        <p:nvSpPr>
          <p:cNvPr id="245" name=""/>
          <p:cNvSpPr/>
          <p:nvPr/>
        </p:nvSpPr>
        <p:spPr>
          <a:xfrm>
            <a:off x="5486400" y="2971800"/>
            <a:ext cx="342612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246" name=""/>
          <p:cNvSpPr/>
          <p:nvPr/>
        </p:nvSpPr>
        <p:spPr>
          <a:xfrm>
            <a:off x="8915400" y="3200400"/>
            <a:ext cx="11430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47" name=""/>
          <p:cNvSpPr/>
          <p:nvPr/>
        </p:nvSpPr>
        <p:spPr>
          <a:xfrm>
            <a:off x="3886200" y="320040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068F9E0E-B6D8-43CC-84BD-AD66DC8CDCED}" type="slidenum">
              <a:t>27</a:t>
            </a:fld>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8"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49" name=""/>
          <p:cNvPicPr/>
          <p:nvPr/>
        </p:nvPicPr>
        <p:blipFill>
          <a:blip r:embed="rId1"/>
          <a:stretch/>
        </p:blipFill>
        <p:spPr>
          <a:xfrm>
            <a:off x="9144000" y="4802040"/>
            <a:ext cx="907920" cy="863640"/>
          </a:xfrm>
          <a:prstGeom prst="rect">
            <a:avLst/>
          </a:prstGeom>
          <a:noFill/>
          <a:ln w="0">
            <a:noFill/>
          </a:ln>
        </p:spPr>
      </p:pic>
      <p:sp>
        <p:nvSpPr>
          <p:cNvPr id="250" name=""/>
          <p:cNvSpPr/>
          <p:nvPr/>
        </p:nvSpPr>
        <p:spPr>
          <a:xfrm>
            <a:off x="0" y="0"/>
            <a:ext cx="10051920" cy="91044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251" name=""/>
          <p:cNvSpPr/>
          <p:nvPr/>
        </p:nvSpPr>
        <p:spPr>
          <a:xfrm>
            <a:off x="1828800" y="1371600"/>
            <a:ext cx="662292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52" name=""/>
          <p:cNvPicPr/>
          <p:nvPr/>
        </p:nvPicPr>
        <p:blipFill>
          <a:blip r:embed="rId2">
            <a:extLst>
              <a:ext uri="{96DAC541-7B7A-43D3-8B79-37D633B846F1}">
                <asvg:svgBlip xmlns:asvg="http://schemas.microsoft.com/office/drawing/2016/SVG/main" r:embed="rId3"/>
              </a:ext>
            </a:extLst>
          </a:blip>
          <a:stretch/>
        </p:blipFill>
        <p:spPr>
          <a:xfrm>
            <a:off x="-3600" y="914760"/>
            <a:ext cx="10055520" cy="4749480"/>
          </a:xfrm>
          <a:prstGeom prst="rect">
            <a:avLst/>
          </a:prstGeom>
          <a:noFill/>
          <a:ln w="0">
            <a:noFill/>
          </a:ln>
        </p:spPr>
      </p:pic>
      <p:sp>
        <p:nvSpPr>
          <p:cNvPr id="253" name=""/>
          <p:cNvSpPr/>
          <p:nvPr/>
        </p:nvSpPr>
        <p:spPr>
          <a:xfrm>
            <a:off x="5486400" y="2971800"/>
            <a:ext cx="342612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254" name=""/>
          <p:cNvSpPr/>
          <p:nvPr/>
        </p:nvSpPr>
        <p:spPr>
          <a:xfrm>
            <a:off x="8915400" y="3200400"/>
            <a:ext cx="11430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55" name=""/>
          <p:cNvSpPr/>
          <p:nvPr/>
        </p:nvSpPr>
        <p:spPr>
          <a:xfrm>
            <a:off x="2971800" y="1692720"/>
            <a:ext cx="2281320" cy="363960"/>
          </a:xfrm>
          <a:prstGeom prst="rect">
            <a:avLst/>
          </a:prstGeom>
          <a:solidFill>
            <a:schemeClr val="lt2">
              <a:lumMod val="85000"/>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1" i="1" u="none" strike="noStrike">
                <a:solidFill>
                  <a:schemeClr val="accent6"/>
                </a:solidFill>
                <a:effectLst/>
                <a:uFillTx/>
                <a:latin typeface="Arial"/>
                <a:ea typeface="DejaVu Sans"/>
              </a:rPr>
              <a:t>4.9 T  17% of GDP</a:t>
            </a:r>
            <a:endParaRPr lang="en-US" sz="1800" b="0" u="none" strike="noStrike">
              <a:solidFill>
                <a:srgbClr val="000000"/>
              </a:solidFill>
              <a:effectLst/>
              <a:uFillTx/>
              <a:latin typeface="Arial"/>
            </a:endParaRPr>
          </a:p>
        </p:txBody>
      </p:sp>
      <p:sp>
        <p:nvSpPr>
          <p:cNvPr id="256" name=""/>
          <p:cNvSpPr/>
          <p:nvPr/>
        </p:nvSpPr>
        <p:spPr>
          <a:xfrm flipH="1">
            <a:off x="2057400" y="1828800"/>
            <a:ext cx="68580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57" name=""/>
          <p:cNvSpPr/>
          <p:nvPr/>
        </p:nvSpPr>
        <p:spPr>
          <a:xfrm>
            <a:off x="3886200" y="320040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4ACE0866-5515-4046-BAE6-D717451C2F62}" type="slidenum">
              <a:t>28</a:t>
            </a:fld>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8"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sp>
        <p:nvSpPr>
          <p:cNvPr id="259" name=""/>
          <p:cNvSpPr/>
          <p:nvPr/>
        </p:nvSpPr>
        <p:spPr>
          <a:xfrm>
            <a:off x="0" y="0"/>
            <a:ext cx="10051920" cy="91044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260" name=""/>
          <p:cNvSpPr/>
          <p:nvPr/>
        </p:nvSpPr>
        <p:spPr>
          <a:xfrm>
            <a:off x="1828800" y="1371600"/>
            <a:ext cx="662292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61" name=""/>
          <p:cNvPicPr/>
          <p:nvPr/>
        </p:nvPicPr>
        <p:blipFill>
          <a:blip r:embed="rId1">
            <a:extLst>
              <a:ext uri="{96DAC541-7B7A-43D3-8B79-37D633B846F1}">
                <asvg:svgBlip xmlns:asvg="http://schemas.microsoft.com/office/drawing/2016/SVG/main" r:embed="rId2"/>
              </a:ext>
            </a:extLst>
          </a:blip>
          <a:stretch/>
        </p:blipFill>
        <p:spPr>
          <a:xfrm>
            <a:off x="-3600" y="914760"/>
            <a:ext cx="10055520" cy="4111920"/>
          </a:xfrm>
          <a:prstGeom prst="rect">
            <a:avLst/>
          </a:prstGeom>
          <a:noFill/>
          <a:ln w="0">
            <a:noFill/>
          </a:ln>
        </p:spPr>
      </p:pic>
      <p:sp>
        <p:nvSpPr>
          <p:cNvPr id="262" name=""/>
          <p:cNvSpPr/>
          <p:nvPr/>
        </p:nvSpPr>
        <p:spPr>
          <a:xfrm>
            <a:off x="5486400" y="2286000"/>
            <a:ext cx="342612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263" name=""/>
          <p:cNvSpPr/>
          <p:nvPr/>
        </p:nvSpPr>
        <p:spPr>
          <a:xfrm>
            <a:off x="8915400" y="2514600"/>
            <a:ext cx="9144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64" name=""/>
          <p:cNvSpPr/>
          <p:nvPr/>
        </p:nvSpPr>
        <p:spPr>
          <a:xfrm>
            <a:off x="3926880" y="253188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65" name=""/>
          <p:cNvSpPr/>
          <p:nvPr/>
        </p:nvSpPr>
        <p:spPr>
          <a:xfrm>
            <a:off x="2652480" y="1305000"/>
            <a:ext cx="1365120" cy="1096920"/>
          </a:xfrm>
          <a:prstGeom prst="rect">
            <a:avLst/>
          </a:prstGeom>
          <a:solidFill>
            <a:schemeClr val="lt2">
              <a:lumMod val="85000"/>
              <a:lumOff val="0"/>
            </a:schemeClr>
          </a:solidFill>
          <a:ln w="18000">
            <a:solidFill>
              <a:srgbClr val="ffffff"/>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92% Covered  </a:t>
            </a:r>
            <a:endParaRPr lang="en-US" sz="1800" b="0" u="none" strike="noStrike">
              <a:solidFill>
                <a:srgbClr val="000000"/>
              </a:solidFill>
              <a:effectLst/>
              <a:uFillTx/>
              <a:latin typeface="Arial"/>
            </a:endParaRPr>
          </a:p>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27 M Uninsured</a:t>
            </a:r>
            <a:r>
              <a:rPr lang="en-US" sz="1800" b="1"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266" name=""/>
          <p:cNvSpPr/>
          <p:nvPr/>
        </p:nvSpPr>
        <p:spPr>
          <a:xfrm flipH="1">
            <a:off x="1828800" y="1828800"/>
            <a:ext cx="82368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67" name=""/>
          <p:cNvSpPr/>
          <p:nvPr/>
        </p:nvSpPr>
        <p:spPr>
          <a:xfrm>
            <a:off x="3890160" y="5257800"/>
            <a:ext cx="3193920" cy="336600"/>
          </a:xfrm>
          <a:prstGeom prst="rect">
            <a:avLst/>
          </a:prstGeom>
          <a:solidFill>
            <a:srgbClr val="d9d9d9"/>
          </a:solidFill>
          <a:ln w="18000">
            <a:solidFill>
              <a:srgbClr val="ffffff"/>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none" strike="noStrike">
                <a:solidFill>
                  <a:srgbClr val="c9211e"/>
                </a:solidFill>
                <a:effectLst/>
                <a:uFillTx/>
                <a:latin typeface="Times New Roman"/>
                <a:ea typeface="DejaVu Sans"/>
              </a:rPr>
              <a:t>Universal Coverage </a:t>
            </a:r>
            <a:endParaRPr lang="en-US" sz="1800" b="0" u="none" strike="noStrike">
              <a:solidFill>
                <a:srgbClr val="000000"/>
              </a:solidFill>
              <a:effectLst/>
              <a:uFillTx/>
              <a:latin typeface="Arial"/>
            </a:endParaRPr>
          </a:p>
        </p:txBody>
      </p:sp>
      <p:sp>
        <p:nvSpPr>
          <p:cNvPr id="268" name=""/>
          <p:cNvSpPr/>
          <p:nvPr/>
        </p:nvSpPr>
        <p:spPr>
          <a:xfrm flipH="1" flipV="1">
            <a:off x="2971800" y="5029200"/>
            <a:ext cx="91440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69" name=""/>
          <p:cNvSpPr/>
          <p:nvPr/>
        </p:nvSpPr>
        <p:spPr>
          <a:xfrm flipV="1">
            <a:off x="7086600" y="5029200"/>
            <a:ext cx="160020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70" name=""/>
          <p:cNvSpPr/>
          <p:nvPr/>
        </p:nvSpPr>
        <p:spPr>
          <a:xfrm flipV="1">
            <a:off x="4572000" y="5029200"/>
            <a:ext cx="36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71" name=""/>
          <p:cNvSpPr/>
          <p:nvPr/>
        </p:nvSpPr>
        <p:spPr>
          <a:xfrm flipV="1">
            <a:off x="6400800" y="5029200"/>
            <a:ext cx="360" cy="2286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14B05AC0-AA62-42F2-8123-C75CA2AB4564}" type="slidenum">
              <a:t>29</a:t>
            </a:fld>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 name=""/>
          <p:cNvSpPr/>
          <p:nvPr/>
        </p:nvSpPr>
        <p:spPr>
          <a:xfrm>
            <a:off x="0" y="0"/>
            <a:ext cx="2051280" cy="5664600"/>
          </a:xfrm>
          <a:prstGeom prst="rect">
            <a:avLst/>
          </a:prstGeom>
          <a:solidFill>
            <a:srgbClr val="ffffff"/>
          </a:solidFill>
          <a:ln w="0">
            <a:noFill/>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54" name=""/>
          <p:cNvPicPr/>
          <p:nvPr/>
        </p:nvPicPr>
        <p:blipFill>
          <a:blip r:embed="rId1"/>
          <a:stretch/>
        </p:blipFill>
        <p:spPr>
          <a:xfrm>
            <a:off x="7315200" y="4114800"/>
            <a:ext cx="1142280" cy="1217880"/>
          </a:xfrm>
          <a:prstGeom prst="rect">
            <a:avLst/>
          </a:prstGeom>
          <a:noFill/>
          <a:ln w="0">
            <a:noFill/>
          </a:ln>
        </p:spPr>
      </p:pic>
      <p:sp>
        <p:nvSpPr>
          <p:cNvPr id="55" name=""/>
          <p:cNvSpPr/>
          <p:nvPr/>
        </p:nvSpPr>
        <p:spPr>
          <a:xfrm>
            <a:off x="5029200" y="1143000"/>
            <a:ext cx="4109760" cy="977760"/>
          </a:xfrm>
          <a:prstGeom prst="rect">
            <a:avLst/>
          </a:prstGeom>
          <a:solidFill>
            <a:srgbClr val="c9211e"/>
          </a:solidFill>
          <a:ln w="18000">
            <a:solidFill>
              <a:srgbClr val="000000"/>
            </a:solidFill>
            <a:round/>
          </a:ln>
        </p:spPr>
        <p:style>
          <a:lnRef idx="0"/>
          <a:fillRef idx="0"/>
          <a:effectRef idx="0"/>
          <a:fontRef idx="minor"/>
        </p:style>
        <p:txBody>
          <a:bodyPr lIns="90000" rIns="90000" tIns="66240" bIns="45000" anchor="t" anchorCtr="1">
            <a:noAutofit/>
          </a:bodyPr>
          <a:p>
            <a:pPr algn="ctr">
              <a:lnSpc>
                <a:spcPct val="93000"/>
              </a:lnSpc>
              <a:spcBef>
                <a:spcPts val="1191"/>
              </a:spcBef>
              <a:spcAft>
                <a:spcPts val="992"/>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400" b="0" i="1" u="none" strike="noStrike">
                <a:solidFill>
                  <a:srgbClr val="ffffff"/>
                </a:solidFill>
                <a:effectLst/>
                <a:uFillTx/>
                <a:latin typeface="Times New Roman"/>
                <a:ea typeface="DejaVu Sans"/>
              </a:rPr>
              <a:t>“When people have health care, lives are longer and better.” </a:t>
            </a:r>
            <a:endParaRPr lang="en-US" sz="2400" b="0" u="none" strike="noStrike">
              <a:solidFill>
                <a:srgbClr val="ffffff"/>
              </a:solidFill>
              <a:effectLst/>
              <a:uFillTx/>
              <a:latin typeface="Arial"/>
            </a:endParaRPr>
          </a:p>
        </p:txBody>
      </p:sp>
      <p:sp>
        <p:nvSpPr>
          <p:cNvPr id="56" name=""/>
          <p:cNvSpPr/>
          <p:nvPr/>
        </p:nvSpPr>
        <p:spPr>
          <a:xfrm>
            <a:off x="1371600" y="1143000"/>
            <a:ext cx="457200" cy="32544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57" name=""/>
          <p:cNvSpPr/>
          <p:nvPr/>
        </p:nvSpPr>
        <p:spPr>
          <a:xfrm>
            <a:off x="3352680" y="2286000"/>
            <a:ext cx="53352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58" name=""/>
          <p:cNvSpPr/>
          <p:nvPr/>
        </p:nvSpPr>
        <p:spPr>
          <a:xfrm flipV="1">
            <a:off x="3427560" y="4114800"/>
            <a:ext cx="205884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59" name=""/>
          <p:cNvSpPr/>
          <p:nvPr/>
        </p:nvSpPr>
        <p:spPr>
          <a:xfrm>
            <a:off x="6629400" y="4114800"/>
            <a:ext cx="6858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60" name=""/>
          <p:cNvSpPr/>
          <p:nvPr/>
        </p:nvSpPr>
        <p:spPr>
          <a:xfrm>
            <a:off x="228600" y="2286000"/>
            <a:ext cx="1366920" cy="36396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spAutoFit/>
          </a:bodyPr>
          <a:p>
            <a:pPr>
              <a:lnSpc>
                <a:spcPct val="100000"/>
              </a:lnSpc>
            </a:pPr>
            <a:r>
              <a:rPr lang="en-US" sz="1800" b="0" i="1" u="none" strike="noStrike">
                <a:solidFill>
                  <a:srgbClr val="000000"/>
                </a:solidFill>
                <a:effectLst/>
                <a:uFillTx/>
                <a:latin typeface="Arial"/>
                <a:ea typeface="DejaVu Sans"/>
              </a:rPr>
              <a:t>First Breath</a:t>
            </a:r>
            <a:endParaRPr lang="en-US" sz="1800" b="0" u="none" strike="noStrike">
              <a:solidFill>
                <a:srgbClr val="000000"/>
              </a:solidFill>
              <a:effectLst/>
              <a:uFillTx/>
              <a:latin typeface="Arial"/>
            </a:endParaRPr>
          </a:p>
        </p:txBody>
      </p:sp>
      <p:sp>
        <p:nvSpPr>
          <p:cNvPr id="61" name=""/>
          <p:cNvSpPr/>
          <p:nvPr/>
        </p:nvSpPr>
        <p:spPr>
          <a:xfrm>
            <a:off x="4800600" y="4911480"/>
            <a:ext cx="1366920" cy="363960"/>
          </a:xfrm>
          <a:prstGeom prst="rect">
            <a:avLst/>
          </a:prstGeom>
          <a:solidFill>
            <a:srgbClr val="f2f2f2"/>
          </a:solidFill>
          <a:ln w="0">
            <a:solidFill>
              <a:srgbClr val="000000"/>
            </a:solidFill>
          </a:ln>
        </p:spPr>
        <p:style>
          <a:lnRef idx="0"/>
          <a:fillRef idx="0"/>
          <a:effectRef idx="0"/>
          <a:fontRef idx="minor"/>
        </p:style>
        <p:txBody>
          <a:bodyPr lIns="90000" rIns="90000" tIns="45000" bIns="45000" anchor="t">
            <a:spAutoFit/>
          </a:bodyPr>
          <a:p>
            <a:pPr>
              <a:lnSpc>
                <a:spcPct val="100000"/>
              </a:lnSpc>
            </a:pPr>
            <a:r>
              <a:rPr lang="en-US" sz="1800" b="0" i="1" u="none" strike="noStrike">
                <a:solidFill>
                  <a:schemeClr val="dk1"/>
                </a:solidFill>
                <a:effectLst/>
                <a:uFillTx/>
                <a:latin typeface="Times New Roman"/>
                <a:ea typeface="DejaVu Sans"/>
              </a:rPr>
              <a:t>Last Breath</a:t>
            </a:r>
            <a:endParaRPr lang="en-US" sz="1800" b="0" u="none" strike="noStrike">
              <a:solidFill>
                <a:srgbClr val="000000"/>
              </a:solidFill>
              <a:effectLst/>
              <a:uFillTx/>
              <a:latin typeface="Arial"/>
            </a:endParaRPr>
          </a:p>
        </p:txBody>
      </p:sp>
      <p:sp>
        <p:nvSpPr>
          <p:cNvPr id="62" name=""/>
          <p:cNvSpPr/>
          <p:nvPr/>
        </p:nvSpPr>
        <p:spPr>
          <a:xfrm flipH="1" flipV="1">
            <a:off x="685800" y="1371600"/>
            <a:ext cx="228600" cy="9144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63" name=""/>
          <p:cNvSpPr/>
          <p:nvPr/>
        </p:nvSpPr>
        <p:spPr>
          <a:xfrm>
            <a:off x="6400800" y="5029200"/>
            <a:ext cx="685800" cy="36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64" name=""/>
          <p:cNvSpPr/>
          <p:nvPr/>
        </p:nvSpPr>
        <p:spPr>
          <a:xfrm>
            <a:off x="1143000" y="4114800"/>
            <a:ext cx="2283840" cy="132408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50000"/>
              </a:lnSpc>
            </a:pPr>
            <a:r>
              <a:rPr lang="en-US" sz="1800" b="1" i="1" u="none" strike="noStrike">
                <a:solidFill>
                  <a:srgbClr val="000000"/>
                </a:solidFill>
                <a:effectLst/>
                <a:uFillTx/>
                <a:latin typeface="Times New Roman"/>
                <a:ea typeface="DejaVu Sans"/>
              </a:rPr>
              <a:t>37% Of All Dollars Spent are for  65 and UP</a:t>
            </a:r>
            <a:endParaRPr lang="en-US" sz="1800" b="0" u="none" strike="noStrike">
              <a:solidFill>
                <a:srgbClr val="000000"/>
              </a:solidFill>
              <a:effectLst/>
              <a:uFillTx/>
              <a:latin typeface="Arial"/>
            </a:endParaRPr>
          </a:p>
        </p:txBody>
      </p:sp>
      <p:sp>
        <p:nvSpPr>
          <p:cNvPr id="65" name=""/>
          <p:cNvSpPr/>
          <p:nvPr/>
        </p:nvSpPr>
        <p:spPr>
          <a:xfrm flipV="1">
            <a:off x="3429000" y="4114800"/>
            <a:ext cx="1828800" cy="228600"/>
          </a:xfrm>
          <a:prstGeom prst="line">
            <a:avLst/>
          </a:prstGeom>
          <a:ln w="0">
            <a:noFill/>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66" name=""/>
          <p:cNvSpPr/>
          <p:nvPr/>
        </p:nvSpPr>
        <p:spPr>
          <a:xfrm>
            <a:off x="5029200" y="3200400"/>
            <a:ext cx="4572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pic>
        <p:nvPicPr>
          <p:cNvPr id="67" name=""/>
          <p:cNvPicPr/>
          <p:nvPr/>
        </p:nvPicPr>
        <p:blipFill>
          <a:blip r:embed="rId2"/>
          <a:stretch/>
        </p:blipFill>
        <p:spPr>
          <a:xfrm>
            <a:off x="0" y="0"/>
            <a:ext cx="1370880" cy="1370880"/>
          </a:xfrm>
          <a:prstGeom prst="rect">
            <a:avLst/>
          </a:prstGeom>
          <a:noFill/>
          <a:ln w="0">
            <a:noFill/>
          </a:ln>
        </p:spPr>
      </p:pic>
      <p:pic>
        <p:nvPicPr>
          <p:cNvPr id="68" name=""/>
          <p:cNvPicPr/>
          <p:nvPr/>
        </p:nvPicPr>
        <p:blipFill>
          <a:blip r:embed="rId3"/>
          <a:stretch/>
        </p:blipFill>
        <p:spPr>
          <a:xfrm>
            <a:off x="1828800" y="1173600"/>
            <a:ext cx="1523160" cy="1340280"/>
          </a:xfrm>
          <a:prstGeom prst="rect">
            <a:avLst/>
          </a:prstGeom>
          <a:noFill/>
          <a:ln w="0">
            <a:noFill/>
          </a:ln>
        </p:spPr>
      </p:pic>
      <p:pic>
        <p:nvPicPr>
          <p:cNvPr id="69" name=""/>
          <p:cNvPicPr/>
          <p:nvPr/>
        </p:nvPicPr>
        <p:blipFill>
          <a:blip r:embed="rId4"/>
          <a:stretch/>
        </p:blipFill>
        <p:spPr>
          <a:xfrm>
            <a:off x="3886200" y="2322000"/>
            <a:ext cx="1142280" cy="1334880"/>
          </a:xfrm>
          <a:prstGeom prst="rect">
            <a:avLst/>
          </a:prstGeom>
          <a:noFill/>
          <a:ln w="0">
            <a:noFill/>
          </a:ln>
        </p:spPr>
      </p:pic>
      <p:pic>
        <p:nvPicPr>
          <p:cNvPr id="70" name=""/>
          <p:cNvPicPr/>
          <p:nvPr/>
        </p:nvPicPr>
        <p:blipFill>
          <a:blip r:embed="rId5"/>
          <a:stretch/>
        </p:blipFill>
        <p:spPr>
          <a:xfrm>
            <a:off x="5486400" y="2971800"/>
            <a:ext cx="1142280" cy="1370880"/>
          </a:xfrm>
          <a:prstGeom prst="rect">
            <a:avLst/>
          </a:prstGeom>
          <a:noFill/>
          <a:ln w="0">
            <a:noFill/>
          </a:ln>
        </p:spPr>
      </p:pic>
      <p:sp>
        <p:nvSpPr>
          <p:cNvPr id="2" name="PlaceHolder 1"/>
          <p:cNvSpPr>
            <a:spLocks noGrp="1"/>
          </p:cNvSpPr>
          <p:nvPr>
            <p:ph type="sldNum" idx="2"/>
          </p:nvPr>
        </p:nvSpPr>
        <p:spPr/>
        <p:txBody>
          <a:bodyPr/>
          <a:p>
            <a:fld id="{D2D5B371-71BE-4C35-A817-22449C147055}" type="slidenum">
              <a:t>3</a:t>
            </a:fld>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2" name=""/>
          <p:cNvSpPr/>
          <p:nvPr/>
        </p:nvSpPr>
        <p:spPr>
          <a:xfrm>
            <a:off x="0" y="1800"/>
            <a:ext cx="10051920" cy="570672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73" name=""/>
          <p:cNvPicPr/>
          <p:nvPr/>
        </p:nvPicPr>
        <p:blipFill>
          <a:blip r:embed="rId1"/>
          <a:stretch/>
        </p:blipFill>
        <p:spPr>
          <a:xfrm>
            <a:off x="1600200" y="0"/>
            <a:ext cx="6855480" cy="5708520"/>
          </a:xfrm>
          <a:prstGeom prst="rect">
            <a:avLst/>
          </a:prstGeom>
          <a:noFill/>
          <a:ln w="0">
            <a:noFill/>
          </a:ln>
        </p:spPr>
      </p:pic>
      <p:sp>
        <p:nvSpPr>
          <p:cNvPr id="274" name=""/>
          <p:cNvSpPr/>
          <p:nvPr/>
        </p:nvSpPr>
        <p:spPr>
          <a:xfrm>
            <a:off x="0" y="0"/>
            <a:ext cx="10054440" cy="910440"/>
          </a:xfrm>
          <a:prstGeom prst="rect">
            <a:avLst/>
          </a:prstGeom>
          <a:solidFill>
            <a:srgbClr val="c9211e"/>
          </a:solidFill>
          <a:ln w="9360">
            <a:solidFill>
              <a:srgbClr val="ffffff"/>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Ethics in Conflict</a:t>
            </a:r>
            <a:r>
              <a:rPr lang="en-US" sz="3200" b="0"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275" name=""/>
          <p:cNvSpPr/>
          <p:nvPr/>
        </p:nvSpPr>
        <p:spPr>
          <a:xfrm>
            <a:off x="1828800" y="914400"/>
            <a:ext cx="6398280" cy="683280"/>
          </a:xfrm>
          <a:prstGeom prst="rect">
            <a:avLst/>
          </a:prstGeom>
          <a:solidFill>
            <a:srgbClr val="fdf3ed"/>
          </a:solidFill>
          <a:ln w="18000">
            <a:noFill/>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sp>
        <p:nvSpPr>
          <p:cNvPr id="2" name="PlaceHolder 1"/>
          <p:cNvSpPr>
            <a:spLocks noGrp="1"/>
          </p:cNvSpPr>
          <p:nvPr>
            <p:ph type="sldNum" idx="2"/>
          </p:nvPr>
        </p:nvSpPr>
        <p:spPr/>
        <p:txBody>
          <a:bodyPr/>
          <a:p>
            <a:fld id="{E95A61DA-5DE7-4606-B276-4347F3345BC1}" type="slidenum">
              <a:t>30</a:t>
            </a:fld>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76" name=""/>
          <p:cNvPicPr/>
          <p:nvPr/>
        </p:nvPicPr>
        <p:blipFill>
          <a:blip r:embed="rId1"/>
          <a:stretch/>
        </p:blipFill>
        <p:spPr>
          <a:xfrm>
            <a:off x="1600200" y="914400"/>
            <a:ext cx="7537320" cy="4565520"/>
          </a:xfrm>
          <a:prstGeom prst="rect">
            <a:avLst/>
          </a:prstGeom>
          <a:noFill/>
          <a:ln w="0">
            <a:noFill/>
          </a:ln>
        </p:spPr>
      </p:pic>
      <p:sp>
        <p:nvSpPr>
          <p:cNvPr id="277" name=""/>
          <p:cNvSpPr/>
          <p:nvPr/>
        </p:nvSpPr>
        <p:spPr>
          <a:xfrm>
            <a:off x="0" y="0"/>
            <a:ext cx="10076760" cy="910440"/>
          </a:xfrm>
          <a:prstGeom prst="rect">
            <a:avLst/>
          </a:prstGeom>
          <a:solidFill>
            <a:srgbClr val="c9211e"/>
          </a:solidFill>
          <a:ln w="9360">
            <a:solidFill>
              <a:srgbClr val="ffffff"/>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Commercial Ethics Goal </a:t>
            </a:r>
            <a:endParaRPr lang="en-US" sz="3200" b="0" u="none" strike="noStrike">
              <a:solidFill>
                <a:srgbClr val="ffffff"/>
              </a:solidFill>
              <a:effectLst/>
              <a:uFillTx/>
              <a:latin typeface="Arial"/>
            </a:endParaRPr>
          </a:p>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Maximize Profit</a:t>
            </a:r>
            <a:endParaRPr lang="en-US" sz="3200" b="0" u="none" strike="noStrike">
              <a:solidFill>
                <a:srgbClr val="ffffff"/>
              </a:solidFill>
              <a:effectLst/>
              <a:uFillTx/>
              <a:latin typeface="Arial"/>
            </a:endParaRPr>
          </a:p>
        </p:txBody>
      </p:sp>
      <p:sp>
        <p:nvSpPr>
          <p:cNvPr id="278" name=""/>
          <p:cNvSpPr/>
          <p:nvPr/>
        </p:nvSpPr>
        <p:spPr>
          <a:xfrm>
            <a:off x="7543800" y="1371600"/>
            <a:ext cx="2283480" cy="82116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400" b="1" u="none" strike="noStrike">
                <a:solidFill>
                  <a:srgbClr val="ffffff"/>
                </a:solidFill>
                <a:effectLst/>
                <a:uFillTx/>
                <a:latin typeface="Arial"/>
                <a:ea typeface="DejaVu Sans"/>
              </a:rPr>
              <a:t>$543.4 Billion in Profit</a:t>
            </a:r>
            <a:endParaRPr lang="en-US" sz="24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A25A1540-B68F-4AE3-8BCD-C68FBFC4060B}" type="slidenum">
              <a:t>31</a:t>
            </a:fld>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9"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280" name=""/>
          <p:cNvPicPr/>
          <p:nvPr/>
        </p:nvPicPr>
        <p:blipFill>
          <a:blip r:embed="rId1"/>
          <a:stretch/>
        </p:blipFill>
        <p:spPr>
          <a:xfrm>
            <a:off x="2743200" y="228600"/>
            <a:ext cx="5252760" cy="5252760"/>
          </a:xfrm>
          <a:prstGeom prst="rect">
            <a:avLst/>
          </a:prstGeom>
          <a:noFill/>
          <a:ln w="0">
            <a:noFill/>
          </a:ln>
        </p:spPr>
      </p:pic>
      <p:sp>
        <p:nvSpPr>
          <p:cNvPr id="281" name=""/>
          <p:cNvSpPr/>
          <p:nvPr/>
        </p:nvSpPr>
        <p:spPr>
          <a:xfrm>
            <a:off x="0" y="0"/>
            <a:ext cx="10051920" cy="94356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800" b="0" i="1" u="none" strike="noStrike">
                <a:solidFill>
                  <a:srgbClr val="ffffff"/>
                </a:solidFill>
                <a:effectLst/>
                <a:uFillTx/>
                <a:latin typeface="Arial"/>
                <a:ea typeface="DejaVu Sans"/>
              </a:rPr>
              <a:t>Wait …….What About </a:t>
            </a:r>
            <a:endParaRPr lang="en-US" sz="2800" b="0" u="none" strike="noStrike">
              <a:solidFill>
                <a:srgbClr val="ffffff"/>
              </a:solidFill>
              <a:effectLst/>
              <a:uFillTx/>
              <a:latin typeface="Arial"/>
            </a:endParaRPr>
          </a:p>
          <a:p>
            <a:pPr algn="ctr">
              <a:lnSpc>
                <a:spcPct val="100000"/>
              </a:lnSpc>
            </a:pPr>
            <a:r>
              <a:rPr lang="en-US" sz="2800" b="0" i="1" u="none" strike="noStrike">
                <a:solidFill>
                  <a:srgbClr val="ffffff"/>
                </a:solidFill>
                <a:effectLst/>
                <a:uFillTx/>
                <a:latin typeface="Arial"/>
                <a:ea typeface="DejaVu Sans"/>
              </a:rPr>
              <a:t>Savings From Free Market Efficiencies? </a:t>
            </a:r>
            <a:endParaRPr lang="en-US" sz="2800" b="0" u="none" strike="noStrike">
              <a:solidFill>
                <a:srgbClr val="ffffff"/>
              </a:solidFill>
              <a:effectLst/>
              <a:uFillTx/>
              <a:latin typeface="Arial"/>
            </a:endParaRPr>
          </a:p>
        </p:txBody>
      </p:sp>
      <p:sp>
        <p:nvSpPr>
          <p:cNvPr id="282" name=""/>
          <p:cNvSpPr/>
          <p:nvPr/>
        </p:nvSpPr>
        <p:spPr>
          <a:xfrm>
            <a:off x="1600200" y="1371600"/>
            <a:ext cx="909720" cy="912600"/>
          </a:xfrm>
          <a:prstGeom prst="rect">
            <a:avLst/>
          </a:prstGeom>
          <a:solidFill>
            <a:schemeClr val="lt2">
              <a:lumMod val="95000"/>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000000"/>
                </a:solidFill>
                <a:effectLst/>
                <a:uFillTx/>
                <a:latin typeface="Arial"/>
                <a:ea typeface="DejaVu Sans"/>
              </a:rPr>
              <a:t>2006 and 2010</a:t>
            </a:r>
            <a:endParaRPr lang="en-US" sz="1800" b="0" u="none" strike="noStrike">
              <a:solidFill>
                <a:srgbClr val="000000"/>
              </a:solidFill>
              <a:effectLst/>
              <a:uFillTx/>
              <a:latin typeface="Arial"/>
            </a:endParaRPr>
          </a:p>
        </p:txBody>
      </p:sp>
      <p:sp>
        <p:nvSpPr>
          <p:cNvPr id="283" name=""/>
          <p:cNvSpPr/>
          <p:nvPr/>
        </p:nvSpPr>
        <p:spPr>
          <a:xfrm>
            <a:off x="7543800" y="1143000"/>
            <a:ext cx="1824840" cy="910440"/>
          </a:xfrm>
          <a:custGeom>
            <a:avLst/>
            <a:gdLst>
              <a:gd name="textAreaLeft" fmla="*/ 734400 w 1824840"/>
              <a:gd name="textAreaRight" fmla="*/ 1182960 w 1824840"/>
              <a:gd name="textAreaTop" fmla="*/ 313200 h 910440"/>
              <a:gd name="textAreaBottom" fmla="*/ 601200 h 910440"/>
            </a:gdLst>
            <a:ahLst/>
            <a:cxnLst/>
            <a:rect l="textAreaLeft" t="textAreaTop" r="textAreaRight" b="textAreaBottom"/>
            <a:pathLst>
              <a:path w="640" h="861">
                <a:moveTo>
                  <a:pt x="640" y="233"/>
                </a:moveTo>
                <a:lnTo>
                  <a:pt x="221" y="293"/>
                </a:lnTo>
                <a:lnTo>
                  <a:pt x="506" y="12"/>
                </a:lnTo>
                <a:lnTo>
                  <a:pt x="367" y="0"/>
                </a:lnTo>
                <a:lnTo>
                  <a:pt x="29" y="406"/>
                </a:lnTo>
                <a:lnTo>
                  <a:pt x="431" y="347"/>
                </a:lnTo>
                <a:lnTo>
                  <a:pt x="145" y="645"/>
                </a:lnTo>
                <a:lnTo>
                  <a:pt x="99" y="520"/>
                </a:lnTo>
                <a:lnTo>
                  <a:pt x="0" y="861"/>
                </a:lnTo>
                <a:lnTo>
                  <a:pt x="326" y="765"/>
                </a:lnTo>
                <a:lnTo>
                  <a:pt x="209" y="711"/>
                </a:lnTo>
                <a:lnTo>
                  <a:pt x="640" y="233"/>
                </a:lnTo>
                <a:lnTo>
                  <a:pt x="640" y="233"/>
                </a:lnTo>
                <a:close/>
              </a:path>
            </a:pathLst>
          </a:custGeom>
          <a:solidFill>
            <a:srgbClr val="c9211e"/>
          </a:solidFill>
          <a:ln w="0">
            <a:solidFill>
              <a:srgbClr val="3465a4"/>
            </a:solid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ffffff"/>
              </a:solidFill>
              <a:effectLst/>
              <a:uFillTx/>
              <a:latin typeface="Arial"/>
              <a:ea typeface="DejaVu Sans"/>
            </a:endParaRPr>
          </a:p>
        </p:txBody>
      </p:sp>
      <p:sp>
        <p:nvSpPr>
          <p:cNvPr id="2" name="PlaceHolder 1"/>
          <p:cNvSpPr>
            <a:spLocks noGrp="1"/>
          </p:cNvSpPr>
          <p:nvPr>
            <p:ph type="sldNum" idx="2"/>
          </p:nvPr>
        </p:nvSpPr>
        <p:spPr/>
        <p:txBody>
          <a:bodyPr/>
          <a:p>
            <a:fld id="{6B00C102-125F-49D4-A802-6E661A4E0E06}" type="slidenum">
              <a:t>32</a:t>
            </a:fld>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4" name="PlaceHolder 1"/>
          <p:cNvSpPr>
            <a:spLocks noGrp="1"/>
          </p:cNvSpPr>
          <p:nvPr>
            <p:ph type="title"/>
          </p:nvPr>
        </p:nvSpPr>
        <p:spPr>
          <a:xfrm>
            <a:off x="1619280" y="209160"/>
            <a:ext cx="8092800" cy="942840"/>
          </a:xfrm>
          <a:prstGeom prst="rect">
            <a:avLst/>
          </a:prstGeom>
          <a:noFill/>
          <a:ln w="0">
            <a:noFill/>
          </a:ln>
        </p:spPr>
        <p:txBody>
          <a:bodyPr lIns="0" rIns="0" tIns="0" bIns="0" anchor="ctr">
            <a:spAutoFit/>
          </a:bodyPr>
          <a:p>
            <a:pPr indent="0" algn="ctr">
              <a:buNone/>
            </a:pPr>
            <a:endParaRPr lang="en-US" sz="1800" b="0" u="none" strike="noStrike">
              <a:solidFill>
                <a:srgbClr val="000000"/>
              </a:solidFill>
              <a:effectLst/>
              <a:uFillTx/>
              <a:latin typeface="Arial"/>
            </a:endParaRPr>
          </a:p>
        </p:txBody>
      </p:sp>
      <p:sp>
        <p:nvSpPr>
          <p:cNvPr id="285"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r>
              <a:rPr lang="en-US" sz="1800" b="0" u="none" strike="noStrike">
                <a:solidFill>
                  <a:srgbClr val="000000"/>
                </a:solidFill>
                <a:effectLst/>
                <a:uFillTx/>
                <a:latin typeface="Times New Roman"/>
                <a:ea typeface="DejaVu Sans"/>
              </a:rPr>
              <a:t>22 billion in Loffying </a:t>
            </a:r>
            <a:endParaRPr lang="en-US" sz="1800" b="0" u="none" strike="noStrike">
              <a:solidFill>
                <a:srgbClr val="000000"/>
              </a:solidFill>
              <a:effectLst/>
              <a:uFillTx/>
              <a:latin typeface="Arial"/>
            </a:endParaRPr>
          </a:p>
        </p:txBody>
      </p:sp>
      <p:pic>
        <p:nvPicPr>
          <p:cNvPr id="286" name=""/>
          <p:cNvPicPr/>
          <p:nvPr/>
        </p:nvPicPr>
        <p:blipFill>
          <a:blip r:embed="rId1"/>
          <a:stretch/>
        </p:blipFill>
        <p:spPr>
          <a:xfrm>
            <a:off x="2059560" y="211680"/>
            <a:ext cx="5710320" cy="5253120"/>
          </a:xfrm>
          <a:prstGeom prst="rect">
            <a:avLst/>
          </a:prstGeom>
          <a:noFill/>
          <a:ln w="0">
            <a:noFill/>
          </a:ln>
        </p:spPr>
      </p:pic>
      <p:pic>
        <p:nvPicPr>
          <p:cNvPr id="287" name=""/>
          <p:cNvPicPr/>
          <p:nvPr/>
        </p:nvPicPr>
        <p:blipFill>
          <a:blip r:embed="rId2"/>
          <a:stretch/>
        </p:blipFill>
        <p:spPr>
          <a:xfrm>
            <a:off x="9372600" y="5029200"/>
            <a:ext cx="679320" cy="635040"/>
          </a:xfrm>
          <a:prstGeom prst="rect">
            <a:avLst/>
          </a:prstGeom>
          <a:noFill/>
          <a:ln w="0">
            <a:noFill/>
          </a:ln>
        </p:spPr>
      </p:pic>
      <p:sp>
        <p:nvSpPr>
          <p:cNvPr id="288" name=""/>
          <p:cNvSpPr/>
          <p:nvPr/>
        </p:nvSpPr>
        <p:spPr>
          <a:xfrm>
            <a:off x="360" y="360"/>
            <a:ext cx="10051920" cy="94356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800" b="0" i="1" u="none" strike="noStrike">
                <a:solidFill>
                  <a:srgbClr val="ffffff"/>
                </a:solidFill>
                <a:effectLst/>
                <a:uFillTx/>
                <a:latin typeface="Arial"/>
                <a:ea typeface="DejaVu Sans"/>
              </a:rPr>
              <a:t>Wait …….What About </a:t>
            </a:r>
            <a:endParaRPr lang="en-US" sz="2800" b="0" u="none" strike="noStrike">
              <a:solidFill>
                <a:srgbClr val="ffffff"/>
              </a:solidFill>
              <a:effectLst/>
              <a:uFillTx/>
              <a:latin typeface="Arial"/>
            </a:endParaRPr>
          </a:p>
          <a:p>
            <a:pPr algn="ctr">
              <a:lnSpc>
                <a:spcPct val="100000"/>
              </a:lnSpc>
            </a:pPr>
            <a:r>
              <a:rPr lang="en-US" sz="2800" b="0" i="1" u="none" strike="noStrike">
                <a:solidFill>
                  <a:srgbClr val="ffffff"/>
                </a:solidFill>
                <a:effectLst/>
                <a:uFillTx/>
                <a:latin typeface="Arial"/>
                <a:ea typeface="DejaVu Sans"/>
              </a:rPr>
              <a:t>Savings From Free Market Efficiencies? </a:t>
            </a:r>
            <a:endParaRPr lang="en-US" sz="2800" b="0" u="none" strike="noStrike">
              <a:solidFill>
                <a:srgbClr val="ffffff"/>
              </a:solidFill>
              <a:effectLst/>
              <a:uFillTx/>
              <a:latin typeface="Arial"/>
            </a:endParaRPr>
          </a:p>
        </p:txBody>
      </p:sp>
      <p:sp>
        <p:nvSpPr>
          <p:cNvPr id="289" name=""/>
          <p:cNvSpPr/>
          <p:nvPr/>
        </p:nvSpPr>
        <p:spPr>
          <a:xfrm flipV="1">
            <a:off x="685800" y="1600200"/>
            <a:ext cx="2743200" cy="685800"/>
          </a:xfrm>
          <a:prstGeom prst="line">
            <a:avLst/>
          </a:prstGeom>
          <a:ln w="0">
            <a:solidFill>
              <a:srgbClr val="c9211e"/>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ffffff"/>
              </a:solidFill>
              <a:effectLst/>
              <a:uFillTx/>
              <a:latin typeface="Arial"/>
              <a:ea typeface="DejaVu Sans"/>
            </a:endParaRPr>
          </a:p>
        </p:txBody>
      </p:sp>
      <p:sp>
        <p:nvSpPr>
          <p:cNvPr id="290" name=""/>
          <p:cNvSpPr/>
          <p:nvPr/>
        </p:nvSpPr>
        <p:spPr>
          <a:xfrm>
            <a:off x="2059560" y="4114800"/>
            <a:ext cx="5710320" cy="15498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chorCtr="1">
            <a:noAutofit/>
          </a:bodyPr>
          <a:p>
            <a:pPr algn="ctr">
              <a:lnSpc>
                <a:spcPct val="100000"/>
              </a:lnSpc>
            </a:pPr>
            <a:r>
              <a:rPr lang="en-US" sz="2400" b="1" i="1" u="none" strike="noStrike">
                <a:solidFill>
                  <a:schemeClr val="accent6"/>
                </a:solidFill>
                <a:effectLst/>
                <a:uFillTx/>
                <a:latin typeface="Times New Roman"/>
                <a:ea typeface="DejaVu Sans"/>
              </a:rPr>
              <a:t>2006 through  2024 </a:t>
            </a:r>
            <a:endParaRPr lang="en-US" sz="2400" b="0" u="none" strike="noStrike">
              <a:solidFill>
                <a:srgbClr val="000000"/>
              </a:solidFill>
              <a:effectLst/>
              <a:uFillTx/>
              <a:latin typeface="Arial"/>
            </a:endParaRPr>
          </a:p>
          <a:p>
            <a:pPr algn="ctr">
              <a:lnSpc>
                <a:spcPct val="100000"/>
              </a:lnSpc>
            </a:pPr>
            <a:r>
              <a:rPr lang="en-US" sz="2400" b="1" i="1" u="none" strike="noStrike">
                <a:solidFill>
                  <a:schemeClr val="accent6"/>
                </a:solidFill>
                <a:effectLst/>
                <a:uFillTx/>
                <a:latin typeface="Times New Roman"/>
                <a:ea typeface="DejaVu Sans"/>
              </a:rPr>
              <a:t>$12 Billion spent in lobbying congress </a:t>
            </a:r>
            <a:endParaRPr lang="en-US" sz="2400" b="0" u="none" strike="noStrike">
              <a:solidFill>
                <a:srgbClr val="000000"/>
              </a:solidFill>
              <a:effectLst/>
              <a:uFillTx/>
              <a:latin typeface="Arial"/>
            </a:endParaRPr>
          </a:p>
          <a:p>
            <a:pPr algn="ctr">
              <a:lnSpc>
                <a:spcPct val="100000"/>
              </a:lnSpc>
            </a:pPr>
            <a:r>
              <a:rPr lang="en-US" sz="2400" b="1" i="1" u="none" strike="noStrike">
                <a:solidFill>
                  <a:schemeClr val="accent6"/>
                </a:solidFill>
                <a:effectLst/>
                <a:uFillTx/>
                <a:latin typeface="Times New Roman"/>
                <a:ea typeface="DejaVu Sans"/>
              </a:rPr>
              <a:t>to keep things just as they are</a:t>
            </a:r>
            <a:endParaRPr lang="en-US" sz="24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F0DAA44B-C0DA-4EA4-8496-AB8A25244BE7}" type="slidenum">
              <a:t>33</a:t>
            </a:fld>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1" name="PlaceHolder 1"/>
          <p:cNvSpPr>
            <a:spLocks noGrp="1"/>
          </p:cNvSpPr>
          <p:nvPr>
            <p:ph type="title"/>
          </p:nvPr>
        </p:nvSpPr>
        <p:spPr>
          <a:xfrm>
            <a:off x="0" y="0"/>
            <a:ext cx="10076760" cy="91188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Prescription Drugs </a:t>
            </a:r>
            <a:br>
              <a:rPr sz="3300"/>
            </a:br>
            <a:r>
              <a:rPr lang="en-US" sz="3300" b="0" i="1" u="none" strike="noStrike">
                <a:solidFill>
                  <a:srgbClr val="ffffff"/>
                </a:solidFill>
                <a:effectLst/>
                <a:uFillTx/>
                <a:latin typeface="Times New Roman"/>
              </a:rPr>
              <a:t>24 cents of every dollar goes to perscription medicine</a:t>
            </a:r>
            <a:endParaRPr lang="en-US" sz="3300" b="0" u="none" strike="noStrike">
              <a:solidFill>
                <a:srgbClr val="ffffff"/>
              </a:solidFill>
              <a:effectLst/>
              <a:uFillTx/>
              <a:latin typeface="Arial"/>
            </a:endParaRPr>
          </a:p>
        </p:txBody>
      </p:sp>
      <p:sp>
        <p:nvSpPr>
          <p:cNvPr id="292" name="PlaceHolder 2"/>
          <p:cNvSpPr>
            <a:spLocks noGrp="1"/>
          </p:cNvSpPr>
          <p:nvPr>
            <p:ph/>
          </p:nvPr>
        </p:nvSpPr>
        <p:spPr>
          <a:xfrm>
            <a:off x="1600200" y="1143000"/>
            <a:ext cx="8092800" cy="3278160"/>
          </a:xfrm>
          <a:prstGeom prst="rect">
            <a:avLst/>
          </a:prstGeom>
          <a:noFill/>
          <a:ln w="0">
            <a:noFill/>
          </a:ln>
        </p:spPr>
        <p:txBody>
          <a:bodyPr lIns="0" rIns="0" tIns="13320" bIns="0" anchor="t">
            <a:normAutofit/>
          </a:bodyPr>
          <a:p>
            <a:pPr marL="431640" indent="-323640">
              <a:lnSpc>
                <a:spcPct val="93000"/>
              </a:lnSpc>
              <a:spcBef>
                <a:spcPts val="1239"/>
              </a:spcBef>
              <a:spcAft>
                <a:spcPts val="1037"/>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000" b="1" u="none" strike="noStrike">
                <a:solidFill>
                  <a:srgbClr val="050505"/>
                </a:solidFill>
                <a:effectLst/>
                <a:uFillTx/>
                <a:latin typeface="Times New Roman"/>
              </a:rPr>
              <a:t>“Every country except the US limits drug profits through cost-based or negotiated pricing</a:t>
            </a:r>
            <a:endParaRPr lang="en-US" sz="2000" b="0" u="none" strike="noStrike">
              <a:solidFill>
                <a:srgbClr val="000000"/>
              </a:solidFill>
              <a:effectLst/>
              <a:uFillTx/>
              <a:latin typeface="Arial"/>
            </a:endParaRPr>
          </a:p>
          <a:p>
            <a:pPr marL="431640" indent="-323640">
              <a:lnSpc>
                <a:spcPct val="93000"/>
              </a:lnSpc>
              <a:spcBef>
                <a:spcPts val="1239"/>
              </a:spcBef>
              <a:spcAft>
                <a:spcPts val="1037"/>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2000" b="1" u="none" strike="noStrike">
                <a:solidFill>
                  <a:srgbClr val="050505"/>
                </a:solidFill>
                <a:effectLst/>
                <a:uFillTx/>
                <a:latin typeface="Times New Roman"/>
              </a:rPr>
              <a:t>The U.S. lets prices float freely — except for Mark Cuban.</a:t>
            </a:r>
            <a:endParaRPr lang="en-US" sz="2000" b="0" u="none" strike="noStrike">
              <a:solidFill>
                <a:srgbClr val="000000"/>
              </a:solidFill>
              <a:effectLst/>
              <a:uFillTx/>
              <a:latin typeface="Arial"/>
            </a:endParaRPr>
          </a:p>
        </p:txBody>
      </p:sp>
      <p:pic>
        <p:nvPicPr>
          <p:cNvPr id="293" name=""/>
          <p:cNvPicPr/>
          <p:nvPr/>
        </p:nvPicPr>
        <p:blipFill>
          <a:blip r:embed="rId1"/>
          <a:stretch/>
        </p:blipFill>
        <p:spPr>
          <a:xfrm>
            <a:off x="1830240" y="2971800"/>
            <a:ext cx="2739240" cy="2266920"/>
          </a:xfrm>
          <a:prstGeom prst="rect">
            <a:avLst/>
          </a:prstGeom>
          <a:noFill/>
          <a:ln w="0">
            <a:noFill/>
          </a:ln>
        </p:spPr>
      </p:pic>
      <p:sp>
        <p:nvSpPr>
          <p:cNvPr id="294" name=""/>
          <p:cNvSpPr/>
          <p:nvPr/>
        </p:nvSpPr>
        <p:spPr>
          <a:xfrm>
            <a:off x="6033960" y="3316320"/>
            <a:ext cx="2419200" cy="336240"/>
          </a:xfrm>
          <a:prstGeom prst="rect">
            <a:avLst/>
          </a:prstGeom>
          <a:solidFill>
            <a:srgbClr val="c9211e"/>
          </a:solidFill>
          <a:ln w="0">
            <a:noFill/>
          </a:ln>
        </p:spPr>
        <p:style>
          <a:lnRef idx="0"/>
          <a:fillRef idx="0"/>
          <a:effectRef idx="0"/>
          <a:fontRef idx="minor"/>
        </p:style>
        <p:txBody>
          <a:bodyPr lIns="90000" rIns="90000" tIns="6084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i="1" u="none" strike="noStrike">
                <a:solidFill>
                  <a:srgbClr val="ffffff"/>
                </a:solidFill>
                <a:effectLst/>
                <a:uFillTx/>
                <a:latin typeface="Times New Roman"/>
                <a:ea typeface="DejaVu Sans"/>
              </a:rPr>
              <a:t>www.costplusdrugs.com</a:t>
            </a:r>
            <a:endParaRPr lang="en-US" sz="1800" b="0" u="none" strike="noStrike">
              <a:solidFill>
                <a:srgbClr val="ffffff"/>
              </a:solidFill>
              <a:effectLst/>
              <a:uFillTx/>
              <a:latin typeface="Arial"/>
            </a:endParaRPr>
          </a:p>
        </p:txBody>
      </p:sp>
      <p:sp>
        <p:nvSpPr>
          <p:cNvPr id="4" name="PlaceHolder 3"/>
          <p:cNvSpPr>
            <a:spLocks noGrp="1"/>
          </p:cNvSpPr>
          <p:nvPr>
            <p:ph type="sldNum" idx="2"/>
          </p:nvPr>
        </p:nvSpPr>
        <p:spPr/>
        <p:txBody>
          <a:bodyPr/>
          <a:p>
            <a:fld id="{B3B823ED-9EB8-4112-9159-A12187C86D51}" type="slidenum">
              <a:t>34</a:t>
            </a:fld>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5" name="PlaceHolder 1"/>
          <p:cNvSpPr>
            <a:spLocks noGrp="1"/>
          </p:cNvSpPr>
          <p:nvPr>
            <p:ph type="title"/>
          </p:nvPr>
        </p:nvSpPr>
        <p:spPr>
          <a:xfrm>
            <a:off x="0" y="0"/>
            <a:ext cx="10055880" cy="114552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DH CAMPAIGN </a:t>
            </a:r>
            <a:r>
              <a:rPr lang="en-US" sz="3300" b="1" i="1" u="sng" strike="noStrike">
                <a:solidFill>
                  <a:schemeClr val="accent5">
                    <a:lumMod val="20000"/>
                    <a:lumOff val="80000"/>
                  </a:schemeClr>
                </a:solidFill>
                <a:effectLst/>
                <a:uFillTx/>
                <a:latin typeface="Times New Roman"/>
              </a:rPr>
              <a:t>NOW</a:t>
            </a:r>
            <a:r>
              <a:rPr lang="en-US" sz="3300" b="0" i="1" u="none" strike="noStrike">
                <a:solidFill>
                  <a:srgbClr val="ffffff"/>
                </a:solidFill>
                <a:effectLst/>
                <a:uFillTx/>
                <a:latin typeface="Times New Roman"/>
              </a:rPr>
              <a:t> On Health Care?</a:t>
            </a:r>
            <a:endParaRPr lang="en-US" sz="3300" b="0" u="none" strike="noStrike">
              <a:solidFill>
                <a:srgbClr val="ffffff"/>
              </a:solidFill>
              <a:effectLst/>
              <a:uFillTx/>
              <a:latin typeface="Arial"/>
            </a:endParaRPr>
          </a:p>
        </p:txBody>
      </p:sp>
      <p:pic>
        <p:nvPicPr>
          <p:cNvPr id="296" name=""/>
          <p:cNvPicPr/>
          <p:nvPr/>
        </p:nvPicPr>
        <p:blipFill>
          <a:blip r:embed="rId1"/>
          <a:stretch/>
        </p:blipFill>
        <p:spPr>
          <a:xfrm>
            <a:off x="1600200" y="1371600"/>
            <a:ext cx="7308720" cy="4108320"/>
          </a:xfrm>
          <a:prstGeom prst="rect">
            <a:avLst/>
          </a:prstGeom>
          <a:noFill/>
          <a:ln w="0">
            <a:noFill/>
          </a:ln>
        </p:spPr>
      </p:pic>
      <p:sp>
        <p:nvSpPr>
          <p:cNvPr id="297" name=""/>
          <p:cNvSpPr/>
          <p:nvPr/>
        </p:nvSpPr>
        <p:spPr>
          <a:xfrm flipH="1">
            <a:off x="7549920" y="2971800"/>
            <a:ext cx="16002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298" name=""/>
          <p:cNvSpPr/>
          <p:nvPr/>
        </p:nvSpPr>
        <p:spPr>
          <a:xfrm>
            <a:off x="8915760" y="2286000"/>
            <a:ext cx="907920" cy="842760"/>
          </a:xfrm>
          <a:prstGeom prst="rect">
            <a:avLst/>
          </a:prstGeom>
          <a:solidFill>
            <a:srgbClr val="c9211e"/>
          </a:solidFill>
          <a:ln w="18000">
            <a:solidFill>
              <a:srgbClr val="000000"/>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0" u="none" strike="noStrike">
                <a:solidFill>
                  <a:srgbClr val="ffffff"/>
                </a:solidFill>
                <a:effectLst/>
                <a:uFillTx/>
                <a:latin typeface="Times New Roman"/>
                <a:ea typeface="DejaVu Sans"/>
              </a:rPr>
              <a:t>65 % Support</a:t>
            </a:r>
            <a:endParaRPr lang="en-US" sz="1800" b="0" u="none" strike="noStrike">
              <a:solidFill>
                <a:srgbClr val="ffffff"/>
              </a:solidFill>
              <a:effectLst/>
              <a:uFillTx/>
              <a:latin typeface="Arial"/>
            </a:endParaRPr>
          </a:p>
        </p:txBody>
      </p:sp>
      <p:sp>
        <p:nvSpPr>
          <p:cNvPr id="3" name="PlaceHolder 2"/>
          <p:cNvSpPr>
            <a:spLocks noGrp="1"/>
          </p:cNvSpPr>
          <p:nvPr>
            <p:ph type="sldNum" idx="2"/>
          </p:nvPr>
        </p:nvSpPr>
        <p:spPr/>
        <p:txBody>
          <a:bodyPr/>
          <a:p>
            <a:fld id="{016B9E89-BD87-4BF1-8FF1-649C761A36F0}" type="slidenum">
              <a:t>35</a:t>
            </a:fld>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9" name="PlaceHolder 1"/>
          <p:cNvSpPr>
            <a:spLocks noGrp="1"/>
          </p:cNvSpPr>
          <p:nvPr>
            <p:ph type="title"/>
          </p:nvPr>
        </p:nvSpPr>
        <p:spPr>
          <a:xfrm>
            <a:off x="0" y="0"/>
            <a:ext cx="10051920" cy="930240"/>
          </a:xfrm>
          <a:prstGeom prst="rect">
            <a:avLst/>
          </a:prstGeom>
          <a:solidFill>
            <a:srgbClr val="c9211e"/>
          </a:solidFill>
          <a:ln w="9360">
            <a:solidFill>
              <a:srgbClr val="ffffff"/>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Now ?</a:t>
            </a:r>
            <a:br>
              <a:rPr sz="3300"/>
            </a:br>
            <a:r>
              <a:rPr lang="en-US" sz="3300" b="0" i="1" u="none" strike="noStrike">
                <a:solidFill>
                  <a:srgbClr val="ffffff"/>
                </a:solidFill>
                <a:effectLst/>
                <a:uFillTx/>
                <a:latin typeface="Times New Roman"/>
              </a:rPr>
              <a:t>Significant Lose of Health Care Coverage</a:t>
            </a:r>
            <a:endParaRPr lang="en-US" sz="3300" b="0" u="none" strike="noStrike">
              <a:solidFill>
                <a:srgbClr val="ffffff"/>
              </a:solidFill>
              <a:effectLst/>
              <a:uFillTx/>
              <a:latin typeface="Arial"/>
            </a:endParaRPr>
          </a:p>
        </p:txBody>
      </p:sp>
      <p:pic>
        <p:nvPicPr>
          <p:cNvPr id="300" name=""/>
          <p:cNvPicPr/>
          <p:nvPr/>
        </p:nvPicPr>
        <p:blipFill>
          <a:blip r:embed="rId1"/>
          <a:stretch/>
        </p:blipFill>
        <p:spPr>
          <a:xfrm>
            <a:off x="1371600" y="936720"/>
            <a:ext cx="7311240" cy="4543200"/>
          </a:xfrm>
          <a:prstGeom prst="rect">
            <a:avLst/>
          </a:prstGeom>
          <a:noFill/>
          <a:ln w="0">
            <a:noFill/>
          </a:ln>
        </p:spPr>
      </p:pic>
      <p:pic>
        <p:nvPicPr>
          <p:cNvPr id="301" name=""/>
          <p:cNvPicPr/>
          <p:nvPr/>
        </p:nvPicPr>
        <p:blipFill>
          <a:blip r:embed="rId2"/>
          <a:stretch/>
        </p:blipFill>
        <p:spPr>
          <a:xfrm>
            <a:off x="8761320" y="3657600"/>
            <a:ext cx="1062000" cy="1057320"/>
          </a:xfrm>
          <a:prstGeom prst="rect">
            <a:avLst/>
          </a:prstGeom>
          <a:noFill/>
          <a:ln w="0">
            <a:noFill/>
          </a:ln>
        </p:spPr>
      </p:pic>
      <p:sp>
        <p:nvSpPr>
          <p:cNvPr id="302" name=""/>
          <p:cNvSpPr/>
          <p:nvPr/>
        </p:nvSpPr>
        <p:spPr>
          <a:xfrm flipH="1">
            <a:off x="6635880" y="4114800"/>
            <a:ext cx="1828800" cy="2286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3" name="PlaceHolder 2"/>
          <p:cNvSpPr>
            <a:spLocks noGrp="1"/>
          </p:cNvSpPr>
          <p:nvPr>
            <p:ph type="sldNum" idx="2"/>
          </p:nvPr>
        </p:nvSpPr>
        <p:spPr/>
        <p:txBody>
          <a:bodyPr/>
          <a:p>
            <a:fld id="{6A5BABA0-05CD-4DC1-A54B-E6015DBEF17C}" type="slidenum">
              <a:t>36</a:t>
            </a:fld>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3" name="PlaceHolder 1"/>
          <p:cNvSpPr>
            <a:spLocks noGrp="1"/>
          </p:cNvSpPr>
          <p:nvPr>
            <p:ph type="title"/>
          </p:nvPr>
        </p:nvSpPr>
        <p:spPr>
          <a:xfrm>
            <a:off x="0" y="-11520"/>
            <a:ext cx="10054440" cy="138420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Now?</a:t>
            </a:r>
            <a:br>
              <a:rPr sz="3300"/>
            </a:br>
            <a:br>
              <a:rPr sz="3300"/>
            </a:br>
            <a:r>
              <a:rPr lang="en-US" sz="3300" b="0" i="1" u="none" strike="noStrike">
                <a:solidFill>
                  <a:srgbClr val="ffffff"/>
                </a:solidFill>
                <a:effectLst/>
                <a:uFillTx/>
                <a:latin typeface="Times New Roman"/>
              </a:rPr>
              <a:t>Ashe County Government Budgets</a:t>
            </a:r>
            <a:r>
              <a:rPr lang="en-US" sz="3300" b="0" u="none" strike="noStrike">
                <a:solidFill>
                  <a:srgbClr val="050505"/>
                </a:solidFill>
                <a:effectLst/>
                <a:uFillTx/>
                <a:latin typeface="Times New Roman"/>
              </a:rPr>
              <a:t>   </a:t>
            </a:r>
            <a:endParaRPr lang="en-US" sz="3300" b="0" u="none" strike="noStrike">
              <a:solidFill>
                <a:srgbClr val="ffffff"/>
              </a:solidFill>
              <a:effectLst/>
              <a:uFillTx/>
              <a:latin typeface="Arial"/>
            </a:endParaRPr>
          </a:p>
        </p:txBody>
      </p:sp>
      <p:pic>
        <p:nvPicPr>
          <p:cNvPr id="304" name=""/>
          <p:cNvPicPr/>
          <p:nvPr/>
        </p:nvPicPr>
        <p:blipFill>
          <a:blip r:embed="rId1"/>
          <a:stretch/>
        </p:blipFill>
        <p:spPr>
          <a:xfrm>
            <a:off x="422280" y="1600200"/>
            <a:ext cx="3004200" cy="2283480"/>
          </a:xfrm>
          <a:prstGeom prst="rect">
            <a:avLst/>
          </a:prstGeom>
          <a:noFill/>
          <a:ln w="0">
            <a:solidFill>
              <a:srgbClr val="3465a4"/>
            </a:solidFill>
          </a:ln>
        </p:spPr>
      </p:pic>
      <p:sp>
        <p:nvSpPr>
          <p:cNvPr id="305" name=""/>
          <p:cNvSpPr/>
          <p:nvPr/>
        </p:nvSpPr>
        <p:spPr>
          <a:xfrm>
            <a:off x="914400" y="3989160"/>
            <a:ext cx="1823760" cy="1309320"/>
          </a:xfrm>
          <a:prstGeom prst="rect">
            <a:avLst/>
          </a:prstGeom>
          <a:solidFill>
            <a:srgbClr val="f2f2f2"/>
          </a:solidFill>
          <a:ln w="0">
            <a:solidFill>
              <a:srgbClr val="3465a4"/>
            </a:solidFill>
          </a:ln>
        </p:spPr>
        <p:style>
          <a:lnRef idx="0"/>
          <a:fillRef idx="0"/>
          <a:effectRef idx="0"/>
          <a:fontRef idx="minor"/>
        </p:style>
        <p:txBody>
          <a:bodyPr lIns="90000" rIns="90000" tIns="45000" bIns="45000" anchor="t" anchorCtr="1">
            <a:spAutoFit/>
          </a:bodyPr>
          <a:p>
            <a:pPr algn="ctr">
              <a:lnSpc>
                <a:spcPct val="100000"/>
              </a:lnSpc>
            </a:pPr>
            <a:r>
              <a:rPr lang="en-US" sz="2000" b="1" i="1" u="none" strike="noStrike">
                <a:solidFill>
                  <a:srgbClr val="c9211e"/>
                </a:solidFill>
                <a:effectLst/>
                <a:uFillTx/>
                <a:latin typeface="Times New Roman"/>
                <a:ea typeface="DejaVu Sans"/>
              </a:rPr>
              <a:t>2,236 </a:t>
            </a:r>
            <a:endParaRPr lang="en-US" sz="2000" b="0" u="none" strike="noStrike">
              <a:solidFill>
                <a:srgbClr val="000000"/>
              </a:solidFill>
              <a:effectLst/>
              <a:uFillTx/>
              <a:latin typeface="Arial"/>
            </a:endParaRPr>
          </a:p>
          <a:p>
            <a:pPr algn="ctr">
              <a:lnSpc>
                <a:spcPct val="100000"/>
              </a:lnSpc>
            </a:pPr>
            <a:r>
              <a:rPr lang="en-US" sz="2000" b="1" i="1" u="none" strike="noStrike">
                <a:solidFill>
                  <a:srgbClr val="c9211e"/>
                </a:solidFill>
                <a:effectLst/>
                <a:uFillTx/>
                <a:latin typeface="Times New Roman"/>
                <a:ea typeface="DejaVu Sans"/>
              </a:rPr>
              <a:t>Ashe </a:t>
            </a:r>
            <a:r>
              <a:rPr lang="en-US" sz="2000" b="0" u="none" strike="noStrike">
                <a:solidFill>
                  <a:srgbClr val="c9211e"/>
                </a:solidFill>
                <a:effectLst/>
                <a:uFillTx/>
                <a:latin typeface="Times New Roman"/>
                <a:ea typeface="DejaVu Sans"/>
              </a:rPr>
              <a:t>County</a:t>
            </a:r>
            <a:r>
              <a:rPr lang="en-US" sz="2000" b="0" u="none" strike="noStrike">
                <a:solidFill>
                  <a:srgbClr val="050505"/>
                </a:solidFill>
                <a:effectLst/>
                <a:uFillTx/>
                <a:latin typeface="Times New Roman"/>
                <a:ea typeface="DejaVu Sans"/>
              </a:rPr>
              <a:t> Employees On the Plan</a:t>
            </a:r>
            <a:endParaRPr lang="en-US" sz="2000" b="0" u="none" strike="noStrike">
              <a:solidFill>
                <a:srgbClr val="000000"/>
              </a:solidFill>
              <a:effectLst/>
              <a:uFillTx/>
              <a:latin typeface="Arial"/>
            </a:endParaRPr>
          </a:p>
        </p:txBody>
      </p:sp>
      <p:sp>
        <p:nvSpPr>
          <p:cNvPr id="306" name=""/>
          <p:cNvSpPr/>
          <p:nvPr/>
        </p:nvSpPr>
        <p:spPr>
          <a:xfrm>
            <a:off x="3886200" y="1371600"/>
            <a:ext cx="5712480" cy="3015720"/>
          </a:xfrm>
          <a:prstGeom prst="rect">
            <a:avLst/>
          </a:prstGeom>
          <a:noFill/>
          <a:ln w="0">
            <a:solidFill>
              <a:srgbClr val="3465a4"/>
            </a:solidFill>
          </a:ln>
        </p:spPr>
        <p:style>
          <a:lnRef idx="0"/>
          <a:fillRef idx="0"/>
          <a:effectRef idx="0"/>
          <a:fontRef idx="minor"/>
        </p:style>
        <p:txBody>
          <a:bodyPr lIns="90000" rIns="90000" tIns="45000" bIns="45000" anchor="t">
            <a:spAutoFit/>
          </a:bodyPr>
          <a:p>
            <a:pPr marL="431640" indent="-323640">
              <a:lnSpc>
                <a:spcPct val="150000"/>
              </a:lnSpc>
              <a:spcBef>
                <a:spcPts val="51"/>
              </a:spcBef>
              <a:spcAft>
                <a:spcPts val="1111"/>
              </a:spcAft>
              <a:buClr>
                <a:srgbClr val="000000"/>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1" i="1" u="none" strike="noStrike">
                <a:solidFill>
                  <a:srgbClr val="c9211e"/>
                </a:solidFill>
                <a:effectLst/>
                <a:uFillTx/>
                <a:latin typeface="Times New Roman"/>
                <a:ea typeface="DejaVu Sans"/>
              </a:rPr>
              <a:t>Ashe County Commission</a:t>
            </a:r>
            <a:r>
              <a:rPr lang="en-US" sz="3200" b="0" u="none" strike="noStrike">
                <a:solidFill>
                  <a:srgbClr val="050505"/>
                </a:solidFill>
                <a:effectLst/>
                <a:uFillTx/>
                <a:latin typeface="Times New Roman"/>
                <a:ea typeface="DejaVu Sans"/>
              </a:rPr>
              <a:t> was </a:t>
            </a:r>
            <a:r>
              <a:rPr lang="en-US" sz="3200" b="0" u="none" strike="noStrike">
                <a:solidFill>
                  <a:srgbClr val="000000"/>
                </a:solidFill>
                <a:effectLst/>
                <a:uFillTx/>
                <a:latin typeface="Times New Roman"/>
                <a:ea typeface="DejaVu Sans"/>
              </a:rPr>
              <a:t>assessed</a:t>
            </a:r>
            <a:r>
              <a:rPr lang="en-US" sz="3200" b="0" u="none" strike="noStrike">
                <a:solidFill>
                  <a:srgbClr val="c9211e"/>
                </a:solidFill>
                <a:effectLst/>
                <a:uFillTx/>
                <a:latin typeface="Times New Roman"/>
                <a:ea typeface="DejaVu Sans"/>
              </a:rPr>
              <a:t>   $</a:t>
            </a:r>
            <a:r>
              <a:rPr lang="en-US" sz="3200" b="1" i="1" u="none" strike="noStrike">
                <a:solidFill>
                  <a:srgbClr val="c9211e"/>
                </a:solidFill>
                <a:effectLst/>
                <a:uFillTx/>
                <a:latin typeface="Times New Roman"/>
                <a:ea typeface="DejaVu Sans"/>
              </a:rPr>
              <a:t>367 K in 2025 to offset a   projected 2027 Deficit of $947 Million</a:t>
            </a:r>
            <a:endParaRPr lang="en-US" sz="32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6E24E76B-4CA7-4021-A40D-E192D8D158B2}" type="slidenum">
              <a:t>37</a:t>
            </a:fld>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7" name="PlaceHolder 1"/>
          <p:cNvSpPr>
            <a:spLocks noGrp="1"/>
          </p:cNvSpPr>
          <p:nvPr>
            <p:ph type="title"/>
          </p:nvPr>
        </p:nvSpPr>
        <p:spPr>
          <a:xfrm>
            <a:off x="0" y="0"/>
            <a:ext cx="10076760" cy="1145520"/>
          </a:xfrm>
          <a:prstGeom prst="rect">
            <a:avLst/>
          </a:prstGeom>
          <a:solidFill>
            <a:srgbClr val="c9211e"/>
          </a:solidFill>
          <a:ln w="0">
            <a:noFill/>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Down Home Campaign </a:t>
            </a:r>
            <a:br>
              <a:rPr sz="3300"/>
            </a:br>
            <a:r>
              <a:rPr lang="en-US" sz="3300" b="0" i="1" u="none" strike="noStrike">
                <a:solidFill>
                  <a:srgbClr val="ffffff"/>
                </a:solidFill>
                <a:effectLst/>
                <a:uFillTx/>
                <a:latin typeface="Times New Roman"/>
              </a:rPr>
              <a:t>HEALTH CARE 2026</a:t>
            </a:r>
            <a:endParaRPr lang="en-US" sz="3300" b="0" u="none" strike="noStrike">
              <a:solidFill>
                <a:srgbClr val="ffffff"/>
              </a:solidFill>
              <a:effectLst/>
              <a:uFillTx/>
              <a:latin typeface="Arial"/>
            </a:endParaRPr>
          </a:p>
        </p:txBody>
      </p:sp>
      <p:sp>
        <p:nvSpPr>
          <p:cNvPr id="308" name="PlaceHolder 2"/>
          <p:cNvSpPr>
            <a:spLocks noGrp="1"/>
          </p:cNvSpPr>
          <p:nvPr>
            <p:ph/>
          </p:nvPr>
        </p:nvSpPr>
        <p:spPr>
          <a:xfrm>
            <a:off x="228600" y="1143000"/>
            <a:ext cx="9483480" cy="2969280"/>
          </a:xfrm>
          <a:prstGeom prst="rect">
            <a:avLst/>
          </a:prstGeom>
          <a:noFill/>
          <a:ln w="0">
            <a:noFill/>
          </a:ln>
        </p:spPr>
        <p:txBody>
          <a:bodyPr lIns="0" rIns="0" tIns="0" bIns="0" anchor="t">
            <a:normAutofit fontScale="92500" lnSpcReduction="9999"/>
          </a:bodyPr>
          <a:p>
            <a:pPr marL="431640" indent="-323640">
              <a:lnSpc>
                <a:spcPct val="93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Interview and Influence</a:t>
            </a:r>
            <a:r>
              <a:rPr lang="en-US" sz="3200" b="0" u="none" strike="noStrike">
                <a:solidFill>
                  <a:srgbClr val="050505"/>
                </a:solidFill>
                <a:effectLst/>
                <a:uFillTx/>
                <a:latin typeface="Times New Roman"/>
              </a:rPr>
              <a:t> as many Health Care Stake Holders  Q1 through Q2  </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Town Hall</a:t>
            </a:r>
            <a:r>
              <a:rPr lang="en-US" sz="3200" b="0" u="none" strike="noStrike">
                <a:solidFill>
                  <a:srgbClr val="050505"/>
                </a:solidFill>
                <a:effectLst/>
                <a:uFillTx/>
                <a:latin typeface="Times New Roman"/>
              </a:rPr>
              <a:t> With Stake Holders and Citizens Q3</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c9211e"/>
                </a:solidFill>
                <a:effectLst/>
                <a:uFillTx/>
                <a:latin typeface="Times New Roman"/>
              </a:rPr>
              <a:t>Q4 Present</a:t>
            </a:r>
            <a:r>
              <a:rPr lang="en-US" sz="3200" b="0" u="none" strike="noStrike">
                <a:solidFill>
                  <a:srgbClr val="050505"/>
                </a:solidFill>
                <a:effectLst/>
                <a:uFillTx/>
                <a:latin typeface="Times New Roman"/>
              </a:rPr>
              <a:t> to Ashe County Commissioners </a:t>
            </a:r>
            <a:endParaRPr lang="en-US" sz="3200" b="0" u="none" strike="noStrike">
              <a:solidFill>
                <a:srgbClr val="000000"/>
              </a:solidFill>
              <a:effectLst/>
              <a:uFillTx/>
              <a:latin typeface="Arial"/>
            </a:endParaRPr>
          </a:p>
          <a:p>
            <a:pPr marL="431640" indent="-323640">
              <a:lnSpc>
                <a:spcPct val="139000"/>
              </a:lnSpc>
              <a:spcBef>
                <a:spcPts val="51"/>
              </a:spcBef>
              <a:spcAft>
                <a:spcPts val="1111"/>
              </a:spcAft>
              <a:buClr>
                <a:srgbClr val="c9211e"/>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u="none" strike="noStrike">
                <a:solidFill>
                  <a:srgbClr val="050505"/>
                </a:solidFill>
                <a:effectLst/>
                <a:uFillTx/>
                <a:latin typeface="Times New Roman"/>
                <a:ea typeface="Microsoft YaHei"/>
              </a:rPr>
              <a:t>Ask For Vote On  a </a:t>
            </a:r>
            <a:r>
              <a:rPr lang="en-US" sz="3200" b="0" u="none" strike="noStrike">
                <a:solidFill>
                  <a:schemeClr val="accent6"/>
                </a:solidFill>
                <a:effectLst/>
                <a:uFillTx/>
                <a:latin typeface="Times New Roman"/>
                <a:ea typeface="Microsoft YaHei"/>
              </a:rPr>
              <a:t>Resolution</a:t>
            </a:r>
            <a:r>
              <a:rPr lang="en-US" sz="3200" b="0" u="none" strike="noStrike">
                <a:solidFill>
                  <a:srgbClr val="050505"/>
                </a:solidFill>
                <a:effectLst/>
                <a:uFillTx/>
                <a:latin typeface="Times New Roman"/>
                <a:ea typeface="Microsoft YaHei"/>
              </a:rPr>
              <a:t> for Medicare for All</a:t>
            </a:r>
            <a:endParaRPr lang="en-US" sz="3200" b="0" u="none" strike="noStrike">
              <a:solidFill>
                <a:srgbClr val="000000"/>
              </a:solidFill>
              <a:effectLst/>
              <a:uFillTx/>
              <a:latin typeface="Arial"/>
            </a:endParaRPr>
          </a:p>
        </p:txBody>
      </p:sp>
      <p:pic>
        <p:nvPicPr>
          <p:cNvPr id="309" name=""/>
          <p:cNvPicPr/>
          <p:nvPr/>
        </p:nvPicPr>
        <p:blipFill>
          <a:blip r:embed="rId1"/>
          <a:stretch/>
        </p:blipFill>
        <p:spPr>
          <a:xfrm>
            <a:off x="2057400" y="4070520"/>
            <a:ext cx="2969280" cy="1597680"/>
          </a:xfrm>
          <a:prstGeom prst="rect">
            <a:avLst/>
          </a:prstGeom>
          <a:noFill/>
          <a:ln w="0">
            <a:noFill/>
          </a:ln>
        </p:spPr>
      </p:pic>
      <p:pic>
        <p:nvPicPr>
          <p:cNvPr id="310" name=""/>
          <p:cNvPicPr/>
          <p:nvPr/>
        </p:nvPicPr>
        <p:blipFill>
          <a:blip r:embed="rId2"/>
          <a:stretch/>
        </p:blipFill>
        <p:spPr>
          <a:xfrm>
            <a:off x="5715000" y="4096080"/>
            <a:ext cx="1826280" cy="1387800"/>
          </a:xfrm>
          <a:prstGeom prst="rect">
            <a:avLst/>
          </a:prstGeom>
          <a:noFill/>
          <a:ln w="0">
            <a:noFill/>
          </a:ln>
        </p:spPr>
      </p:pic>
      <p:sp>
        <p:nvSpPr>
          <p:cNvPr id="4" name="PlaceHolder 3"/>
          <p:cNvSpPr>
            <a:spLocks noGrp="1"/>
          </p:cNvSpPr>
          <p:nvPr>
            <p:ph type="sldNum" idx="2"/>
          </p:nvPr>
        </p:nvSpPr>
        <p:spPr/>
        <p:txBody>
          <a:bodyPr/>
          <a:p>
            <a:fld id="{C577D975-C6FD-4F3D-8D0C-8C691EC1D37E}" type="slidenum">
              <a:t>38</a:t>
            </a:fld>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p:nvPr>
        </p:nvSpPr>
        <p:spPr>
          <a:xfrm>
            <a:off x="1056600" y="1371600"/>
            <a:ext cx="8087040" cy="3275280"/>
          </a:xfrm>
          <a:prstGeom prst="rect">
            <a:avLst/>
          </a:prstGeom>
          <a:noFill/>
          <a:ln w="0">
            <a:noFill/>
          </a:ln>
        </p:spPr>
        <p:txBody>
          <a:bodyPr lIns="0" rIns="0" tIns="0" bIns="0" anchor="t" anchorCtr="1">
            <a:normAutofit/>
          </a:bodyPr>
          <a:p>
            <a:pPr marL="432000" indent="0" algn="ctr">
              <a:lnSpc>
                <a:spcPct val="100000"/>
              </a:lnSpc>
              <a:spcBef>
                <a:spcPts val="1417"/>
              </a:spcBef>
              <a:buNone/>
              <a:tabLst>
                <a:tab algn="l" pos="0"/>
              </a:tabLst>
            </a:pPr>
            <a:r>
              <a:rPr lang="en-US" sz="3200" b="0" u="none" strike="noStrike">
                <a:solidFill>
                  <a:schemeClr val="lt1"/>
                </a:solidFill>
                <a:effectLst/>
                <a:highlight>
                  <a:srgbClr val="c9211e"/>
                </a:highlight>
                <a:uFillTx/>
                <a:latin typeface="Arial"/>
              </a:rPr>
              <a:t>Extra Supporting Slides</a:t>
            </a:r>
            <a:endParaRPr lang="en-US" sz="32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8CD098CD-B05D-4C9E-B29A-7083572863F6}" type="slidenum">
              <a:t>39</a:t>
            </a:fld>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
          <p:cNvPicPr/>
          <p:nvPr/>
        </p:nvPicPr>
        <p:blipFill>
          <a:blip r:embed="rId1"/>
          <a:stretch/>
        </p:blipFill>
        <p:spPr>
          <a:xfrm>
            <a:off x="687600" y="228600"/>
            <a:ext cx="8226360" cy="5254560"/>
          </a:xfrm>
          <a:prstGeom prst="rect">
            <a:avLst/>
          </a:prstGeom>
          <a:noFill/>
          <a:ln w="0">
            <a:noFill/>
          </a:ln>
        </p:spPr>
      </p:pic>
      <p:sp>
        <p:nvSpPr>
          <p:cNvPr id="72" name=""/>
          <p:cNvSpPr/>
          <p:nvPr/>
        </p:nvSpPr>
        <p:spPr>
          <a:xfrm>
            <a:off x="916200" y="2286000"/>
            <a:ext cx="1368720" cy="1140120"/>
          </a:xfrm>
          <a:prstGeom prst="rect">
            <a:avLst/>
          </a:prstGeom>
          <a:solidFill>
            <a:schemeClr val="lt2">
              <a:lumOff val="0"/>
            </a:schemeClr>
          </a:solidFill>
          <a:ln w="0">
            <a:no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000000"/>
              </a:solidFill>
              <a:effectLst/>
              <a:uFillTx/>
              <a:latin typeface="Arial"/>
              <a:ea typeface="DejaVu Sans"/>
            </a:endParaRPr>
          </a:p>
        </p:txBody>
      </p:sp>
      <p:sp>
        <p:nvSpPr>
          <p:cNvPr id="73" name=""/>
          <p:cNvSpPr/>
          <p:nvPr/>
        </p:nvSpPr>
        <p:spPr>
          <a:xfrm>
            <a:off x="7086600" y="2286000"/>
            <a:ext cx="1368720" cy="1140120"/>
          </a:xfrm>
          <a:prstGeom prst="rect">
            <a:avLst/>
          </a:prstGeom>
          <a:solidFill>
            <a:schemeClr val="lt2">
              <a:lumOff val="0"/>
            </a:schemeClr>
          </a:solidFill>
          <a:ln w="0">
            <a:no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000000"/>
              </a:solidFill>
              <a:effectLst/>
              <a:uFillTx/>
              <a:latin typeface="Arial"/>
              <a:ea typeface="DejaVu Sans"/>
            </a:endParaRPr>
          </a:p>
        </p:txBody>
      </p:sp>
      <p:sp>
        <p:nvSpPr>
          <p:cNvPr id="74" name=""/>
          <p:cNvSpPr/>
          <p:nvPr/>
        </p:nvSpPr>
        <p:spPr>
          <a:xfrm>
            <a:off x="914400" y="5029200"/>
            <a:ext cx="8226720" cy="333360"/>
          </a:xfrm>
          <a:prstGeom prst="rect">
            <a:avLst/>
          </a:prstGeom>
          <a:solidFill>
            <a:srgbClr val="363692"/>
          </a:solidFill>
          <a:ln w="0">
            <a:noFill/>
          </a:ln>
        </p:spPr>
        <p:style>
          <a:lnRef idx="0"/>
          <a:fillRef idx="0"/>
          <a:effectRef idx="0"/>
          <a:fontRef idx="minor"/>
        </p:style>
        <p:txBody>
          <a:bodyPr lIns="90000" rIns="90000" tIns="45000" bIns="45000" anchor="t">
            <a:spAutoFit/>
          </a:bodyPr>
          <a:p>
            <a:pPr>
              <a:lnSpc>
                <a:spcPct val="100000"/>
              </a:lnSpc>
            </a:pPr>
            <a:r>
              <a:rPr lang="en-US" sz="1600" b="1" i="1" u="none" strike="noStrike">
                <a:solidFill>
                  <a:srgbClr val="ffffff"/>
                </a:solidFill>
                <a:effectLst/>
                <a:uFillTx/>
                <a:latin typeface="Arial"/>
                <a:ea typeface="DejaVu Sans"/>
              </a:rPr>
              <a:t>This Applies To Both Health Care And To Legislation Impacting Each Person</a:t>
            </a:r>
            <a:endParaRPr lang="en-US" sz="16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625926BE-3823-4015-AE32-43E8C68FA07B}" type="slidenum">
              <a:t>4</a:t>
            </a:fld>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2" name="PlaceHolder 1"/>
          <p:cNvSpPr>
            <a:spLocks noGrp="1"/>
          </p:cNvSpPr>
          <p:nvPr>
            <p:ph/>
          </p:nvPr>
        </p:nvSpPr>
        <p:spPr>
          <a:xfrm>
            <a:off x="1620360" y="1372680"/>
            <a:ext cx="7746840" cy="4108320"/>
          </a:xfrm>
          <a:prstGeom prst="rect">
            <a:avLst/>
          </a:prstGeom>
          <a:noFill/>
          <a:ln w="0">
            <a:noFill/>
          </a:ln>
        </p:spPr>
        <p:txBody>
          <a:bodyPr lIns="0" rIns="0" tIns="0" bIns="0" anchor="t">
            <a:normAutofit/>
          </a:bodyPr>
          <a:p>
            <a:pPr indent="0">
              <a:spcBef>
                <a:spcPts val="1417"/>
              </a:spcBef>
              <a:buNone/>
            </a:pPr>
            <a:endParaRPr lang="en-US" sz="1800" b="0" u="none" strike="noStrike">
              <a:solidFill>
                <a:srgbClr val="000000"/>
              </a:solidFill>
              <a:effectLst/>
              <a:uFillTx/>
              <a:latin typeface="Arial"/>
            </a:endParaRPr>
          </a:p>
        </p:txBody>
      </p:sp>
      <p:pic>
        <p:nvPicPr>
          <p:cNvPr id="313" name=""/>
          <p:cNvPicPr/>
          <p:nvPr/>
        </p:nvPicPr>
        <p:blipFill>
          <a:blip r:embed="rId1"/>
          <a:stretch/>
        </p:blipFill>
        <p:spPr>
          <a:xfrm>
            <a:off x="1143000" y="36000"/>
            <a:ext cx="4566600" cy="3616200"/>
          </a:xfrm>
          <a:prstGeom prst="rect">
            <a:avLst/>
          </a:prstGeom>
          <a:noFill/>
          <a:ln w="0">
            <a:noFill/>
          </a:ln>
        </p:spPr>
      </p:pic>
      <p:pic>
        <p:nvPicPr>
          <p:cNvPr id="314" name=""/>
          <p:cNvPicPr/>
          <p:nvPr/>
        </p:nvPicPr>
        <p:blipFill>
          <a:blip r:embed="rId2"/>
          <a:stretch/>
        </p:blipFill>
        <p:spPr>
          <a:xfrm>
            <a:off x="5715000" y="0"/>
            <a:ext cx="4338000" cy="5665320"/>
          </a:xfrm>
          <a:prstGeom prst="rect">
            <a:avLst/>
          </a:prstGeom>
          <a:noFill/>
          <a:ln w="0">
            <a:noFill/>
          </a:ln>
        </p:spPr>
      </p:pic>
      <p:sp>
        <p:nvSpPr>
          <p:cNvPr id="315" name=""/>
          <p:cNvSpPr/>
          <p:nvPr/>
        </p:nvSpPr>
        <p:spPr>
          <a:xfrm>
            <a:off x="1081080" y="3867120"/>
            <a:ext cx="4338000" cy="1461240"/>
          </a:xfrm>
          <a:prstGeom prst="rect">
            <a:avLst/>
          </a:prstGeom>
          <a:noFill/>
          <a:ln w="0">
            <a:noFill/>
          </a:ln>
        </p:spPr>
        <p:style>
          <a:lnRef idx="0"/>
          <a:fillRef idx="0"/>
          <a:effectRef idx="0"/>
          <a:fontRef idx="minor"/>
        </p:style>
        <p:txBody>
          <a:bodyPr lIns="90000" rIns="90000" tIns="45000" bIns="45000" anchor="t" anchorCtr="1">
            <a:spAutoFit/>
          </a:bodyPr>
          <a:p>
            <a:pPr algn="ctr">
              <a:lnSpc>
                <a:spcPct val="100000"/>
              </a:lnSpc>
            </a:pPr>
            <a:r>
              <a:rPr lang="en-US" sz="1800" b="1" u="none" strike="noStrike">
                <a:solidFill>
                  <a:srgbClr val="000000"/>
                </a:solidFill>
                <a:effectLst/>
                <a:uFillTx/>
                <a:latin typeface="Arial"/>
                <a:ea typeface="DejaVu Sans"/>
              </a:rPr>
              <a:t>Dr. James Harper </a:t>
            </a:r>
            <a:r>
              <a:rPr lang="en-US" sz="1800" b="0" u="none" strike="noStrike">
                <a:solidFill>
                  <a:srgbClr val="000000"/>
                </a:solidFill>
                <a:effectLst/>
                <a:uFillTx/>
                <a:latin typeface="Arial"/>
                <a:ea typeface="DejaVu Sans"/>
              </a:rPr>
              <a:t>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Board Certified Internal Medicine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29 years New York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Relocated to John Creek, GA </a:t>
            </a:r>
            <a:endParaRPr lang="en-US"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1800" b="0" u="none" strike="noStrike">
                <a:solidFill>
                  <a:srgbClr val="000000"/>
                </a:solidFill>
                <a:effectLst/>
                <a:uFillTx/>
                <a:latin typeface="Arial"/>
                <a:ea typeface="DejaVu Sans"/>
              </a:rPr>
              <a:t>Wrote this book in 2025</a:t>
            </a:r>
            <a:endParaRPr lang="en-US" sz="18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4A1AC879-E84E-4A4C-B77A-891E88F38966}" type="slidenum">
              <a:t>40</a:t>
            </a:fld>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type="title"/>
          </p:nvPr>
        </p:nvSpPr>
        <p:spPr>
          <a:xfrm>
            <a:off x="0" y="-3600"/>
            <a:ext cx="10077120" cy="997200"/>
          </a:xfrm>
          <a:prstGeom prst="rect">
            <a:avLst/>
          </a:prstGeom>
          <a:solidFill>
            <a:srgbClr val="c9211e"/>
          </a:solidFill>
          <a:ln w="0">
            <a:noFill/>
          </a:ln>
        </p:spPr>
        <p:txBody>
          <a:bodyPr lIns="0" rIns="0" tIns="0" bIns="0" anchor="ctr">
            <a:spAutoFit/>
          </a:bodyPr>
          <a:p>
            <a:pPr indent="0" algn="ctr">
              <a:lnSpc>
                <a:spcPct val="100000"/>
              </a:lnSpc>
              <a:buNone/>
              <a:tabLst>
                <a:tab algn="l" pos="0"/>
              </a:tabLst>
            </a:pPr>
            <a:r>
              <a:rPr lang="en-US" sz="4400" b="0" i="1" u="none" strike="noStrike">
                <a:solidFill>
                  <a:srgbClr val="ffffff"/>
                </a:solidFill>
                <a:effectLst/>
                <a:uFillTx/>
                <a:latin typeface="Arial"/>
              </a:rPr>
              <a:t>Other Contributors</a:t>
            </a:r>
            <a:endParaRPr lang="en-US" sz="4400" b="0" u="none" strike="noStrike">
              <a:solidFill>
                <a:srgbClr val="ffffff"/>
              </a:solidFill>
              <a:effectLst/>
              <a:uFillTx/>
              <a:latin typeface="Arial"/>
            </a:endParaRPr>
          </a:p>
        </p:txBody>
      </p:sp>
      <p:sp>
        <p:nvSpPr>
          <p:cNvPr id="317" name="PlaceHolder 2"/>
          <p:cNvSpPr>
            <a:spLocks noGrp="1"/>
          </p:cNvSpPr>
          <p:nvPr>
            <p:ph/>
          </p:nvPr>
        </p:nvSpPr>
        <p:spPr>
          <a:xfrm>
            <a:off x="228600" y="1143000"/>
            <a:ext cx="9369000" cy="4339800"/>
          </a:xfrm>
          <a:prstGeom prst="rect">
            <a:avLst/>
          </a:prstGeom>
          <a:noFill/>
          <a:ln w="0">
            <a:noFill/>
          </a:ln>
        </p:spPr>
        <p:txBody>
          <a:bodyPr lIns="0" rIns="0" tIns="0" bIns="0" anchor="t">
            <a:normAutofit fontScale="85000" lnSpcReduction="19999"/>
          </a:bodyPr>
          <a:p>
            <a:pPr marL="432000" indent="-324000">
              <a:lnSpc>
                <a:spcPct val="150000"/>
              </a:lnSpc>
              <a:spcBef>
                <a:spcPts val="1417"/>
              </a:spcBef>
              <a:buClr>
                <a:srgbClr val="000000"/>
              </a:buClr>
              <a:buSzPct val="45000"/>
              <a:buFont typeface="Wingdings" charset="2"/>
              <a:buChar char=""/>
            </a:pPr>
            <a:r>
              <a:rPr lang="en-US" sz="2400" b="1" u="none" strike="noStrike">
                <a:solidFill>
                  <a:schemeClr val="accent6"/>
                </a:solidFill>
                <a:effectLst/>
                <a:uFillTx/>
                <a:latin typeface="Times New Roman"/>
                <a:ea typeface="Segoe UI"/>
              </a:rPr>
              <a:t>Erin Braasch</a:t>
            </a:r>
            <a:r>
              <a:rPr lang="en-US" sz="2000" b="1" u="none" strike="noStrike">
                <a:solidFill>
                  <a:srgbClr val="000000"/>
                </a:solidFill>
                <a:effectLst/>
                <a:uFillTx/>
                <a:latin typeface="Times New Roman"/>
                <a:ea typeface="Segoe UI"/>
              </a:rPr>
              <a:t>, MPH…..WNC Health Network </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Professor Jennifer Tyson</a:t>
            </a:r>
            <a:r>
              <a:rPr lang="en-US" sz="2000" b="1" u="none" strike="noStrike">
                <a:solidFill>
                  <a:srgbClr val="000000"/>
                </a:solidFill>
                <a:effectLst/>
                <a:uFillTx/>
                <a:latin typeface="Times New Roman"/>
                <a:ea typeface="Segoe UI"/>
              </a:rPr>
              <a:t> PUBLIC Health…..Appalachian  State University</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Kempton Smith</a:t>
            </a:r>
            <a:r>
              <a:rPr lang="en-US" sz="2000" b="1" u="none" strike="noStrike">
                <a:solidFill>
                  <a:srgbClr val="000000"/>
                </a:solidFill>
                <a:effectLst/>
                <a:uFillTx/>
                <a:latin typeface="Times New Roman"/>
                <a:ea typeface="Segoe UI"/>
              </a:rPr>
              <a:t>, VP of Finance…..UNC Appalachian Regional Hospital </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Rob  Hudspeth</a:t>
            </a:r>
            <a:r>
              <a:rPr lang="en-US" sz="2000" b="1" u="none" strike="noStrike">
                <a:solidFill>
                  <a:srgbClr val="000000"/>
                </a:solidFill>
                <a:effectLst/>
                <a:uFillTx/>
                <a:latin typeface="Times New Roman"/>
                <a:ea typeface="Segoe UI"/>
              </a:rPr>
              <a:t>, President UNC Appalachian Health Care Foundation…..UNC Appalachian Regional Hospital System</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Barry Baker</a:t>
            </a:r>
            <a:r>
              <a:rPr lang="en-US" sz="2000" b="1" u="none" strike="noStrike">
                <a:solidFill>
                  <a:srgbClr val="000000"/>
                </a:solidFill>
                <a:effectLst/>
                <a:uFillTx/>
                <a:latin typeface="Times New Roman"/>
                <a:ea typeface="Segoe UI"/>
              </a:rPr>
              <a:t>, ER Physician (Retired)…..West  Palm Beach, Florida</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Seth Cooper</a:t>
            </a:r>
            <a:r>
              <a:rPr lang="en-US" sz="2000" b="1" u="none" strike="noStrike">
                <a:solidFill>
                  <a:srgbClr val="000000"/>
                </a:solidFill>
                <a:effectLst/>
                <a:uFillTx/>
                <a:latin typeface="Times New Roman"/>
                <a:ea typeface="Segoe UI"/>
              </a:rPr>
              <a:t>, Internal Medicine and Oncologist (Retired)…..Nashville, TN</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400" b="1" u="none" strike="noStrike">
                <a:solidFill>
                  <a:srgbClr val="c9211e"/>
                </a:solidFill>
                <a:effectLst/>
                <a:uFillTx/>
                <a:latin typeface="Times New Roman"/>
                <a:ea typeface="Segoe UI"/>
              </a:rPr>
              <a:t>Amanda Gentry</a:t>
            </a:r>
            <a:r>
              <a:rPr lang="en-US" sz="2000" b="1" u="none" strike="noStrike">
                <a:solidFill>
                  <a:srgbClr val="000000"/>
                </a:solidFill>
                <a:effectLst/>
                <a:uFillTx/>
                <a:latin typeface="Times New Roman"/>
                <a:ea typeface="Segoe UI"/>
              </a:rPr>
              <a:t> Project Manager…..APP Health Care Mobile Clinic Ashe County</a:t>
            </a:r>
            <a:endParaRPr lang="en-US" sz="2000" b="0" u="none" strike="noStrike">
              <a:solidFill>
                <a:srgbClr val="000000"/>
              </a:solidFill>
              <a:effectLst/>
              <a:uFillTx/>
              <a:latin typeface="Arial"/>
            </a:endParaRPr>
          </a:p>
          <a:p>
            <a:pPr marL="432000" indent="-324000">
              <a:lnSpc>
                <a:spcPct val="150000"/>
              </a:lnSpc>
              <a:spcBef>
                <a:spcPts val="1417"/>
              </a:spcBef>
              <a:buClr>
                <a:srgbClr val="000000"/>
              </a:buClr>
              <a:buSzPct val="45000"/>
              <a:buFont typeface="Wingdings" charset="2"/>
              <a:buChar char=""/>
            </a:pPr>
            <a:r>
              <a:rPr lang="en-US" sz="2000" b="1" u="none" strike="noStrike">
                <a:solidFill>
                  <a:srgbClr val="c9211e"/>
                </a:solidFill>
                <a:effectLst/>
                <a:uFillTx/>
                <a:latin typeface="Times New Roman"/>
                <a:ea typeface="Segoe UI"/>
              </a:rPr>
              <a:t>Dr. Penelope Copenhaver</a:t>
            </a:r>
            <a:r>
              <a:rPr lang="en-US" sz="2000" b="1" u="none" strike="noStrike">
                <a:solidFill>
                  <a:srgbClr val="000000"/>
                </a:solidFill>
                <a:effectLst/>
                <a:uFillTx/>
                <a:latin typeface="Times New Roman"/>
                <a:ea typeface="Segoe UI"/>
              </a:rPr>
              <a:t>, DO…..Jefferson, NC</a:t>
            </a:r>
            <a:endParaRPr lang="en-US" sz="20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DCBC48C4-D328-4162-8073-4FE0359E1B40}" type="slidenum">
              <a:t>41</a:t>
            </a:fld>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PlaceHolder 1"/>
          <p:cNvSpPr>
            <a:spLocks noGrp="1"/>
          </p:cNvSpPr>
          <p:nvPr>
            <p:ph type="title"/>
          </p:nvPr>
        </p:nvSpPr>
        <p:spPr>
          <a:xfrm>
            <a:off x="1371600" y="51840"/>
            <a:ext cx="8682120" cy="1253520"/>
          </a:xfrm>
          <a:prstGeom prst="rect">
            <a:avLst/>
          </a:prstGeom>
          <a:solidFill>
            <a:srgbClr val="c9211e"/>
          </a:solidFill>
          <a:ln w="0">
            <a:noFill/>
          </a:ln>
        </p:spPr>
        <p:txBody>
          <a:bodyPr lIns="0" rIns="0" tIns="0" bIns="0" anchor="ctr" anchorCtr="1">
            <a:spAutoFit/>
          </a:bodyPr>
          <a:p>
            <a:pPr indent="0" algn="ctr">
              <a:lnSpc>
                <a:spcPct val="100000"/>
              </a:lnSpc>
              <a:buNone/>
              <a:tabLst>
                <a:tab algn="l" pos="0"/>
              </a:tabLst>
            </a:pPr>
            <a:r>
              <a:rPr lang="en-US" sz="2800" b="1" i="1" u="none" strike="noStrike">
                <a:solidFill>
                  <a:schemeClr val="dk1"/>
                </a:solidFill>
                <a:effectLst/>
                <a:highlight>
                  <a:srgbClr val="ffffff"/>
                </a:highlight>
                <a:uFillTx/>
                <a:latin typeface="Cambria"/>
                <a:ea typeface="Microsoft YaHei"/>
              </a:rPr>
              <a:t>Model Outputs (reprice to Medicare +15%, then subtract AI savings, add $6B med school expansion)</a:t>
            </a:r>
            <a:endParaRPr lang="en-US" sz="2800" b="0" u="none" strike="noStrike">
              <a:solidFill>
                <a:srgbClr val="ffffff"/>
              </a:solidFill>
              <a:effectLst/>
              <a:uFillTx/>
              <a:latin typeface="Arial"/>
            </a:endParaRPr>
          </a:p>
        </p:txBody>
      </p:sp>
      <p:graphicFrame>
        <p:nvGraphicFramePr>
          <p:cNvPr id="319" name=""/>
          <p:cNvGraphicFramePr/>
          <p:nvPr/>
        </p:nvGraphicFramePr>
        <p:xfrm>
          <a:off x="1371600" y="1581840"/>
          <a:ext cx="8153280" cy="1588680"/>
        </p:xfrm>
        <a:graphic>
          <a:graphicData uri="http://schemas.openxmlformats.org/drawingml/2006/table">
            <a:tbl>
              <a:tblPr/>
              <a:tblGrid>
                <a:gridCol w="1208520"/>
                <a:gridCol w="939600"/>
                <a:gridCol w="847800"/>
                <a:gridCol w="980640"/>
                <a:gridCol w="1347840"/>
                <a:gridCol w="1375560"/>
                <a:gridCol w="1453680"/>
              </a:tblGrid>
              <a:tr h="346320">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Time horizon</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AI % Low</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AI % Base</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AI % High</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Spend after repricing (pre-AI)</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Net spend (Low)</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ctr">
                        <a:lnSpc>
                          <a:spcPct val="100000"/>
                        </a:lnSpc>
                      </a:pPr>
                      <a:r>
                        <a:rPr lang="en-US" sz="1800" b="1" u="none" strike="noStrike">
                          <a:solidFill>
                            <a:srgbClr val="000000"/>
                          </a:solidFill>
                          <a:effectLst/>
                          <a:uFillTx/>
                          <a:latin typeface="Cambria"/>
                        </a:rPr>
                        <a:t>Net spend (Base)</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0">
                <a:tc>
                  <a:txBody>
                    <a:bodyPr lIns="36000" rIns="36000" tIns="36000" bIns="36000" anchor="t">
                      <a:noAutofit/>
                    </a:bodyPr>
                    <a:p>
                      <a:pPr>
                        <a:lnSpc>
                          <a:spcPct val="100000"/>
                        </a:lnSpc>
                      </a:pPr>
                      <a:r>
                        <a:rPr lang="en-US" sz="1800" b="1" u="none" strike="noStrike">
                          <a:solidFill>
                            <a:srgbClr val="000000"/>
                          </a:solidFill>
                          <a:effectLst/>
                          <a:uFillTx/>
                          <a:latin typeface="Cambria"/>
                        </a:rPr>
                        <a:t>Current</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1.0%</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1.5%</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2.5%</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$4,221,966,205,837.17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$4,185,746,543,778.80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$4,164,636,712,749.62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0">
                <a:tc>
                  <a:txBody>
                    <a:bodyPr lIns="36000" rIns="36000" tIns="36000" bIns="36000" anchor="t">
                      <a:noAutofit/>
                    </a:bodyPr>
                    <a:p>
                      <a:pPr>
                        <a:lnSpc>
                          <a:spcPct val="100000"/>
                        </a:lnSpc>
                      </a:pPr>
                      <a:r>
                        <a:rPr lang="en-US" sz="1800" b="1" u="none" strike="noStrike">
                          <a:solidFill>
                            <a:srgbClr val="000000"/>
                          </a:solidFill>
                          <a:effectLst/>
                          <a:uFillTx/>
                          <a:latin typeface="Cambria"/>
                        </a:rPr>
                        <a:t>5 years</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3.0%</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4.5%</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800" b="1" u="none" strike="noStrike">
                          <a:solidFill>
                            <a:srgbClr val="000000"/>
                          </a:solidFill>
                          <a:effectLst/>
                          <a:uFillTx/>
                          <a:latin typeface="Calibri"/>
                        </a:rPr>
                        <a:t>6.0%</a:t>
                      </a:r>
                      <a:endParaRPr lang="en-US" sz="180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$4,221,966,205,837.17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$4,101,307,219,662.06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tIns="36000" bIns="36000" anchor="t">
                      <a:noAutofit/>
                    </a:bodyPr>
                    <a:p>
                      <a:pPr algn="r">
                        <a:lnSpc>
                          <a:spcPct val="100000"/>
                        </a:lnSpc>
                      </a:pPr>
                      <a:r>
                        <a:rPr lang="en-US" sz="1050" b="1" u="none" strike="noStrike">
                          <a:solidFill>
                            <a:srgbClr val="000000"/>
                          </a:solidFill>
                          <a:effectLst/>
                          <a:uFillTx/>
                          <a:latin typeface="Calibri"/>
                        </a:rPr>
                        <a:t>$4,037,977,726,574.50 </a:t>
                      </a:r>
                      <a:endParaRPr lang="en-US" sz="1050" b="0" u="none" strike="noStrike">
                        <a:solidFill>
                          <a:srgbClr val="000000"/>
                        </a:solidFill>
                        <a:effectLst/>
                        <a:uFillTx/>
                        <a:latin typeface="Arial"/>
                      </a:endParaRPr>
                    </a:p>
                  </a:txBody>
                  <a:tcPr anchor="t" marL="36000" marR="36000" marT="36000" marB="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bl>
          </a:graphicData>
        </a:graphic>
      </p:graphicFrame>
      <p:graphicFrame>
        <p:nvGraphicFramePr>
          <p:cNvPr id="320" name=""/>
          <p:cNvGraphicFramePr/>
          <p:nvPr/>
        </p:nvGraphicFramePr>
        <p:xfrm>
          <a:off x="6080400" y="4087800"/>
          <a:ext cx="2327760" cy="681120"/>
        </p:xfrm>
        <a:graphic>
          <a:graphicData uri="http://schemas.openxmlformats.org/presentationml/2006/ole">
            <p:oleObj r:id="rId1" spid="">
              <p:embed/>
              <p:pic>
                <p:nvPicPr>
                  <p:cNvPr id="321" name=""/>
                  <p:cNvPicPr/>
                  <p:nvPr/>
                </p:nvPicPr>
                <p:blipFill>
                  <a:blip r:embed="rId2"/>
                  <a:stretch/>
                </p:blipFill>
                <p:spPr>
                  <a:xfrm>
                    <a:off x="6080400" y="4087800"/>
                    <a:ext cx="2327760" cy="681120"/>
                  </a:xfrm>
                  <a:prstGeom prst="rect">
                    <a:avLst/>
                  </a:prstGeom>
                  <a:noFill/>
                  <a:ln w="0">
                    <a:noFill/>
                  </a:ln>
                </p:spPr>
              </p:pic>
            </p:oleObj>
          </a:graphicData>
        </a:graphic>
      </p:graphicFrame>
      <p:sp>
        <p:nvSpPr>
          <p:cNvPr id="322" name=""/>
          <p:cNvSpPr/>
          <p:nvPr/>
        </p:nvSpPr>
        <p:spPr>
          <a:xfrm>
            <a:off x="2971800" y="3886200"/>
            <a:ext cx="2281320" cy="1186920"/>
          </a:xfrm>
          <a:prstGeom prst="rect">
            <a:avLst/>
          </a:prstGeom>
          <a:no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chemeClr val="accent6"/>
                </a:solidFill>
                <a:effectLst/>
                <a:highlight>
                  <a:srgbClr val="d9d9d9"/>
                </a:highlight>
                <a:uFillTx/>
                <a:latin typeface="Arial"/>
                <a:ea typeface="DejaVu Sans"/>
              </a:rPr>
              <a:t>Change to Outcome based model and not current FEE for Service</a:t>
            </a:r>
            <a:endParaRPr lang="en-US" sz="1800" b="0" u="none" strike="noStrike">
              <a:solidFill>
                <a:srgbClr val="000000"/>
              </a:solidFill>
              <a:effectLst/>
              <a:uFillTx/>
              <a:latin typeface="Arial"/>
            </a:endParaRPr>
          </a:p>
        </p:txBody>
      </p:sp>
      <p:sp>
        <p:nvSpPr>
          <p:cNvPr id="323" name=""/>
          <p:cNvSpPr/>
          <p:nvPr/>
        </p:nvSpPr>
        <p:spPr>
          <a:xfrm>
            <a:off x="5486400" y="4343400"/>
            <a:ext cx="914400" cy="360"/>
          </a:xfrm>
          <a:prstGeom prst="line">
            <a:avLst/>
          </a:prstGeom>
          <a:ln w="0">
            <a:solidFill>
              <a:srgbClr val="3465a4"/>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3" name="PlaceHolder 2"/>
          <p:cNvSpPr>
            <a:spLocks noGrp="1"/>
          </p:cNvSpPr>
          <p:nvPr>
            <p:ph type="sldNum" idx="2"/>
          </p:nvPr>
        </p:nvSpPr>
        <p:spPr/>
        <p:txBody>
          <a:bodyPr/>
          <a:p>
            <a:fld id="{65632A87-6960-48EC-9FE0-DF2A010561F8}" type="slidenum">
              <a:t>42</a:t>
            </a:fld>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type="title"/>
          </p:nvPr>
        </p:nvSpPr>
        <p:spPr>
          <a:xfrm>
            <a:off x="0" y="-3960"/>
            <a:ext cx="10076760" cy="1019880"/>
          </a:xfrm>
          <a:prstGeom prst="rect">
            <a:avLst/>
          </a:prstGeom>
          <a:solidFill>
            <a:schemeClr val="accent6"/>
          </a:solidFill>
          <a:ln w="0">
            <a:noFill/>
          </a:ln>
        </p:spPr>
        <p:txBody>
          <a:bodyPr lIns="0" rIns="0" tIns="0" bIns="0" anchor="ctr">
            <a:spAutoFit/>
          </a:bodyPr>
          <a:p>
            <a:pPr indent="0" algn="ctr">
              <a:lnSpc>
                <a:spcPct val="100000"/>
              </a:lnSpc>
              <a:buNone/>
              <a:tabLst>
                <a:tab algn="l" pos="0"/>
              </a:tabLst>
            </a:pPr>
            <a:r>
              <a:rPr lang="en-US" sz="4400" b="0" i="1" u="none" strike="noStrike">
                <a:solidFill>
                  <a:srgbClr val="ffffff"/>
                </a:solidFill>
                <a:effectLst/>
                <a:uFillTx/>
                <a:latin typeface="Arial"/>
              </a:rPr>
              <a:t>Medicare For All Should Include</a:t>
            </a:r>
            <a:r>
              <a:rPr lang="en-US" sz="4400" b="0" u="none" strike="noStrike">
                <a:solidFill>
                  <a:srgbClr val="ffffff"/>
                </a:solidFill>
                <a:effectLst/>
                <a:uFillTx/>
                <a:latin typeface="Arial"/>
              </a:rPr>
              <a:t> </a:t>
            </a:r>
            <a:endParaRPr lang="en-US" sz="4400" b="0" u="none" strike="noStrike">
              <a:solidFill>
                <a:srgbClr val="ffffff"/>
              </a:solidFill>
              <a:effectLst/>
              <a:uFillTx/>
              <a:latin typeface="Arial"/>
            </a:endParaRPr>
          </a:p>
        </p:txBody>
      </p:sp>
      <p:sp>
        <p:nvSpPr>
          <p:cNvPr id="325" name="PlaceHolder 2"/>
          <p:cNvSpPr>
            <a:spLocks noGrp="1"/>
          </p:cNvSpPr>
          <p:nvPr>
            <p:ph/>
          </p:nvPr>
        </p:nvSpPr>
        <p:spPr>
          <a:xfrm>
            <a:off x="1618920" y="1368000"/>
            <a:ext cx="8086680" cy="4113720"/>
          </a:xfrm>
          <a:prstGeom prst="rect">
            <a:avLst/>
          </a:prstGeom>
          <a:noFill/>
          <a:ln w="0">
            <a:noFill/>
          </a:ln>
        </p:spPr>
        <p:txBody>
          <a:bodyPr lIns="0" rIns="0" tIns="0" bIns="0" anchor="t">
            <a:normAutofit fontScale="85000" lnSpcReduction="19999"/>
          </a:bodyPr>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An Opt in Model for any individual  or family with $ incentive to OPT IN </a:t>
            </a:r>
            <a:endParaRPr lang="en-US" sz="3200" b="0" u="none" strike="noStrik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Hospitals Operate as </a:t>
            </a:r>
            <a:r>
              <a:rPr lang="en-US" sz="3200" b="0" i="1" u="sng" strike="noStrike">
                <a:solidFill>
                  <a:srgbClr val="000000"/>
                </a:solidFill>
                <a:effectLst/>
                <a:uFillTx/>
                <a:latin typeface="Arial"/>
              </a:rPr>
              <a:t>not for profit</a:t>
            </a:r>
            <a:r>
              <a:rPr lang="en-US" sz="3200" b="0" u="none" strike="noStrike">
                <a:solidFill>
                  <a:srgbClr val="000000"/>
                </a:solidFill>
                <a:effectLst/>
                <a:uFillTx/>
                <a:latin typeface="Arial"/>
              </a:rPr>
              <a:t> with EXEC Pay Caps and   Run by Physicians </a:t>
            </a:r>
            <a:endParaRPr lang="en-US" sz="3200" b="0" u="none" strike="noStrik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Cost Plus Plan for Medications </a:t>
            </a:r>
            <a:endParaRPr lang="en-US" sz="3200" b="0" u="none" strike="noStrik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Outcome Based Pricing model and not the FEE for Service Model</a:t>
            </a:r>
            <a:endParaRPr lang="en-US" sz="3200" b="0" u="none" strike="noStrik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$6 Billion per year to  facilitate 10 K New PCP </a:t>
            </a:r>
            <a:endParaRPr lang="en-US" sz="3200" b="0" u="none" strike="noStrik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lang="en-US" sz="3200" b="0" u="none" strike="noStrike">
                <a:solidFill>
                  <a:srgbClr val="000000"/>
                </a:solidFill>
                <a:effectLst/>
                <a:uFillTx/>
                <a:latin typeface="Arial"/>
              </a:rPr>
              <a:t>AI  to be Factored into the Savings Model </a:t>
            </a:r>
            <a:endParaRPr lang="en-US" sz="32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DDAD991E-4E40-4A13-8FA5-32488AD04E7F}" type="slidenum">
              <a:t>43</a:t>
            </a:fld>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
          <p:cNvSpPr/>
          <p:nvPr/>
        </p:nvSpPr>
        <p:spPr>
          <a:xfrm>
            <a:off x="0" y="136440"/>
            <a:ext cx="9372240" cy="5682240"/>
          </a:xfrm>
          <a:prstGeom prst="rect">
            <a:avLst/>
          </a:prstGeom>
          <a:noFill/>
          <a:ln w="0">
            <a:noFill/>
          </a:ln>
        </p:spPr>
        <p:style>
          <a:lnRef idx="0"/>
          <a:fillRef idx="0"/>
          <a:effectRef idx="0"/>
          <a:fontRef idx="minor"/>
        </p:style>
        <p:txBody>
          <a:bodyPr lIns="90000" rIns="90000" tIns="45000" bIns="45000" anchor="t">
            <a:spAutoFit/>
          </a:bodyPr>
          <a:p>
            <a:pPr marL="432000" lvl="1" indent="-216000">
              <a:lnSpc>
                <a:spcPct val="200000"/>
              </a:lnSpc>
              <a:buClr>
                <a:srgbClr val="000000"/>
              </a:buClr>
              <a:buSzPct val="45000"/>
              <a:buFont typeface="Wingdings" charset="2"/>
              <a:buChar char=""/>
            </a:pPr>
            <a:r>
              <a:rPr lang="en-US" sz="1500" b="0" u="none" strike="noStrike">
                <a:solidFill>
                  <a:srgbClr val="000000"/>
                </a:solidFill>
                <a:effectLst/>
                <a:uFillTx/>
                <a:latin typeface="Arial"/>
              </a:rPr>
              <a:t>1. Clarifying the baseline </a:t>
            </a:r>
            <a:endParaRPr lang="en-US" sz="1500" b="0" u="none" strike="noStrike">
              <a:solidFill>
                <a:srgbClr val="000000"/>
              </a:solidFill>
              <a:effectLst/>
              <a:uFillTx/>
              <a:latin typeface="Arial"/>
            </a:endParaRPr>
          </a:p>
          <a:p>
            <a:pPr>
              <a:lnSpc>
                <a:spcPct val="200000"/>
              </a:lnSpc>
            </a:pPr>
            <a:r>
              <a:rPr lang="en-US" sz="1500" b="0" u="none" strike="noStrike">
                <a:solidFill>
                  <a:srgbClr val="000000"/>
                </a:solidFill>
                <a:effectLst/>
                <a:uFillTx/>
                <a:latin typeface="Arial"/>
              </a:rPr>
              <a:t>The current model does this:</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Start with total spend: </a:t>
            </a:r>
            <a:r>
              <a:rPr lang="en-US" sz="1500" b="1" u="none" strike="noStrike">
                <a:solidFill>
                  <a:srgbClr val="000000"/>
                </a:solidFill>
                <a:effectLst/>
                <a:uFillTx/>
                <a:latin typeface="Arial"/>
              </a:rPr>
              <a:t>$4.78T</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Reprice services to </a:t>
            </a:r>
            <a:r>
              <a:rPr lang="en-US" sz="1500" b="1" u="none" strike="noStrike">
                <a:solidFill>
                  <a:srgbClr val="000000"/>
                </a:solidFill>
                <a:effectLst/>
                <a:uFillTx/>
                <a:latin typeface="Arial"/>
              </a:rPr>
              <a:t>Medicare Service Pricing  +15%</a:t>
            </a:r>
            <a:br>
              <a:rPr sz="1500"/>
            </a:br>
            <a:r>
              <a:rPr lang="en-US" sz="1500" b="0" u="none" strike="noStrike">
                <a:solidFill>
                  <a:srgbClr val="000000"/>
                </a:solidFill>
                <a:effectLst/>
                <a:uFillTx/>
                <a:latin typeface="Arial"/>
              </a:rPr>
              <a:t>→ $4.22T (before AI)</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Apply </a:t>
            </a:r>
            <a:r>
              <a:rPr lang="en-US" sz="1500" b="1" u="none" strike="noStrike">
                <a:solidFill>
                  <a:srgbClr val="000000"/>
                </a:solidFill>
                <a:effectLst/>
                <a:uFillTx/>
                <a:latin typeface="Arial"/>
              </a:rPr>
              <a:t>AI-driven savings</a:t>
            </a:r>
            <a:r>
              <a:rPr lang="en-US" sz="1500" b="0" u="none" strike="noStrike">
                <a:solidFill>
                  <a:srgbClr val="000000"/>
                </a:solidFill>
                <a:effectLst/>
                <a:uFillTx/>
                <a:latin typeface="Arial"/>
              </a:rPr>
              <a:t> (admin, diagnostics, automation)</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Add </a:t>
            </a:r>
            <a:r>
              <a:rPr lang="en-US" sz="1500" b="1" u="none" strike="noStrike">
                <a:solidFill>
                  <a:srgbClr val="000000"/>
                </a:solidFill>
                <a:effectLst/>
                <a:uFillTx/>
                <a:latin typeface="Arial"/>
              </a:rPr>
              <a:t>$6B/year</a:t>
            </a:r>
            <a:r>
              <a:rPr lang="en-US" sz="1500" b="0" u="none" strike="noStrike">
                <a:solidFill>
                  <a:srgbClr val="000000"/>
                </a:solidFill>
                <a:effectLst/>
                <a:uFillTx/>
                <a:latin typeface="Arial"/>
              </a:rPr>
              <a:t> for med school expansion</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That structure assumes:</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Volume of services remains largely intact</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Payments still occur </a:t>
            </a:r>
            <a:r>
              <a:rPr lang="en-US" sz="1500" b="1" u="none" strike="noStrike">
                <a:solidFill>
                  <a:srgbClr val="000000"/>
                </a:solidFill>
                <a:effectLst/>
                <a:uFillTx/>
                <a:latin typeface="Arial"/>
              </a:rPr>
              <a:t>per visit / per test / per procedure Fee For Service</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AI mainly improves </a:t>
            </a:r>
            <a:r>
              <a:rPr lang="en-US" sz="1500" b="0" i="1" u="none" strike="noStrike">
                <a:solidFill>
                  <a:srgbClr val="000000"/>
                </a:solidFill>
                <a:effectLst/>
                <a:uFillTx/>
                <a:latin typeface="Arial"/>
              </a:rPr>
              <a:t>efficiency and accuracy</a:t>
            </a:r>
            <a:r>
              <a:rPr lang="en-US" sz="1500" b="0" u="none" strike="noStrike">
                <a:solidFill>
                  <a:srgbClr val="000000"/>
                </a:solidFill>
                <a:effectLst/>
                <a:uFillTx/>
                <a:latin typeface="Arial"/>
              </a:rPr>
              <a:t>, not utilization behavior</a:t>
            </a:r>
            <a:endParaRPr lang="en-US" sz="1500" b="0" u="none" strike="noStrike">
              <a:solidFill>
                <a:srgbClr val="000000"/>
              </a:solidFill>
              <a:effectLst/>
              <a:uFillTx/>
              <a:latin typeface="Arial"/>
            </a:endParaRPr>
          </a:p>
          <a:p>
            <a:pPr>
              <a:lnSpc>
                <a:spcPct val="200000"/>
              </a:lnSpc>
              <a:tabLst>
                <a:tab algn="l" pos="450360"/>
              </a:tabLst>
            </a:pPr>
            <a:r>
              <a:rPr lang="en-US" sz="1500" b="0" u="none" strike="noStrike">
                <a:solidFill>
                  <a:srgbClr val="000000"/>
                </a:solidFill>
                <a:effectLst/>
                <a:uFillTx/>
                <a:latin typeface="Arial"/>
              </a:rPr>
              <a:t>That is </a:t>
            </a:r>
            <a:r>
              <a:rPr lang="en-US" sz="1500" b="1" u="none" strike="noStrike">
                <a:solidFill>
                  <a:srgbClr val="000000"/>
                </a:solidFill>
                <a:effectLst/>
                <a:uFillTx/>
                <a:latin typeface="Arial"/>
              </a:rPr>
              <a:t>enhanced FFS</a:t>
            </a:r>
            <a:r>
              <a:rPr lang="en-US" sz="1500" b="0" u="none" strike="noStrike">
                <a:solidFill>
                  <a:srgbClr val="000000"/>
                </a:solidFill>
                <a:effectLst/>
                <a:uFillTx/>
                <a:latin typeface="Arial"/>
              </a:rPr>
              <a:t>, not outcome-based care.</a:t>
            </a:r>
            <a:endParaRPr lang="en-US" sz="1500" b="0" u="none" strike="noStrike">
              <a:solidFill>
                <a:srgbClr val="000000"/>
              </a:solidFill>
              <a:effectLst/>
              <a:uFillTx/>
              <a:latin typeface="Arial"/>
            </a:endParaRPr>
          </a:p>
          <a:p>
            <a:pPr>
              <a:lnSpc>
                <a:spcPct val="100000"/>
              </a:lnSpc>
              <a:tabLst>
                <a:tab algn="l" pos="450360"/>
              </a:tabLst>
            </a:pPr>
            <a:endParaRPr lang="en-US" sz="1800" b="0" u="none" strike="noStrike">
              <a:solidFill>
                <a:srgbClr val="000000"/>
              </a:solidFill>
              <a:effectLst/>
              <a:uFillTx/>
              <a:latin typeface="Arial"/>
            </a:endParaRPr>
          </a:p>
          <a:p>
            <a:pPr>
              <a:lnSpc>
                <a:spcPct val="100000"/>
              </a:lnSpc>
              <a:tabLst>
                <a:tab algn="l" pos="450360"/>
              </a:tabLst>
            </a:pPr>
            <a:endParaRPr lang="en-US" sz="1800" b="0" u="none" strike="noStrike">
              <a:solidFill>
                <a:srgbClr val="000000"/>
              </a:solidFill>
              <a:effectLst/>
              <a:uFillTx/>
              <a:latin typeface="Arial"/>
            </a:endParaRPr>
          </a:p>
        </p:txBody>
      </p:sp>
      <p:sp>
        <p:nvSpPr>
          <p:cNvPr id="327" name="PlaceHolder 6"/>
          <p:cNvSpPr/>
          <p:nvPr/>
        </p:nvSpPr>
        <p:spPr>
          <a:xfrm>
            <a:off x="5490720" y="16596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1 of 6</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978C70D3-841F-4A38-B486-80A6871AFA50}" type="slidenum">
              <a:t>44</a:t>
            </a:fld>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
          <p:cNvSpPr/>
          <p:nvPr/>
        </p:nvSpPr>
        <p:spPr>
          <a:xfrm>
            <a:off x="228600" y="75960"/>
            <a:ext cx="8000640" cy="5410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lang="en-US" sz="1500" b="0" u="none" strike="noStrike">
              <a:solidFill>
                <a:srgbClr val="000000"/>
              </a:solidFill>
              <a:effectLst/>
              <a:uFillTx/>
              <a:latin typeface="Arial"/>
            </a:endParaRPr>
          </a:p>
          <a:p>
            <a:pPr>
              <a:lnSpc>
                <a:spcPct val="150000"/>
              </a:lnSpc>
            </a:pPr>
            <a:r>
              <a:rPr lang="en-US" sz="1500" b="0" u="none" strike="noStrike">
                <a:solidFill>
                  <a:srgbClr val="000000"/>
                </a:solidFill>
                <a:effectLst/>
                <a:uFillTx/>
                <a:latin typeface="Arial"/>
              </a:rPr>
              <a:t>2. What changes under an Outcome-Based Pricing model</a:t>
            </a:r>
            <a:endParaRPr lang="en-US" sz="1500" b="0" u="none" strike="noStrike">
              <a:solidFill>
                <a:srgbClr val="000000"/>
              </a:solidFill>
              <a:effectLst/>
              <a:uFillTx/>
              <a:latin typeface="Arial"/>
            </a:endParaRPr>
          </a:p>
          <a:p>
            <a:pPr>
              <a:lnSpc>
                <a:spcPct val="150000"/>
              </a:lnSpc>
            </a:pPr>
            <a:r>
              <a:rPr lang="en-US" sz="1500" b="0" u="none" strike="noStrike">
                <a:solidFill>
                  <a:srgbClr val="000000"/>
                </a:solidFill>
                <a:effectLst/>
                <a:uFillTx/>
                <a:latin typeface="Arial"/>
              </a:rPr>
              <a:t>An </a:t>
            </a:r>
            <a:r>
              <a:rPr lang="en-US" sz="1500" b="1" u="none" strike="noStrike">
                <a:solidFill>
                  <a:srgbClr val="000000"/>
                </a:solidFill>
                <a:effectLst/>
                <a:uFillTx/>
                <a:latin typeface="Arial"/>
              </a:rPr>
              <a:t>outcome-based model</a:t>
            </a:r>
            <a:r>
              <a:rPr lang="en-US" sz="1500" b="0" u="none" strike="noStrike">
                <a:solidFill>
                  <a:srgbClr val="000000"/>
                </a:solidFill>
                <a:effectLst/>
                <a:uFillTx/>
                <a:latin typeface="Arial"/>
              </a:rPr>
              <a:t> (also called value-based care) changes </a:t>
            </a:r>
            <a:r>
              <a:rPr lang="en-US" sz="1500" b="0" i="1" u="none" strike="noStrike">
                <a:solidFill>
                  <a:srgbClr val="000000"/>
                </a:solidFill>
                <a:effectLst/>
                <a:uFillTx/>
                <a:latin typeface="Arial"/>
              </a:rPr>
              <a:t>three</a:t>
            </a:r>
            <a:r>
              <a:rPr lang="en-US" sz="1500" b="0" u="none" strike="noStrike">
                <a:solidFill>
                  <a:srgbClr val="000000"/>
                </a:solidFill>
                <a:effectLst/>
                <a:uFillTx/>
                <a:latin typeface="Arial"/>
              </a:rPr>
              <a:t> big things:</a:t>
            </a:r>
            <a:endParaRPr lang="en-US" sz="1500" b="0" u="none" strike="noStrike">
              <a:solidFill>
                <a:srgbClr val="000000"/>
              </a:solidFill>
              <a:effectLst/>
              <a:uFillTx/>
              <a:latin typeface="Arial"/>
            </a:endParaRPr>
          </a:p>
          <a:p>
            <a:pPr marL="648000" lvl="2" indent="-216000">
              <a:lnSpc>
                <a:spcPct val="150000"/>
              </a:lnSpc>
              <a:buClr>
                <a:srgbClr val="000000"/>
              </a:buClr>
              <a:buSzPct val="45000"/>
              <a:buFont typeface="Wingdings" charset="2"/>
              <a:buChar char=""/>
            </a:pPr>
            <a:r>
              <a:rPr lang="en-US" sz="1500" b="0" u="none" strike="noStrike">
                <a:solidFill>
                  <a:srgbClr val="000000"/>
                </a:solidFill>
                <a:effectLst/>
                <a:uFillTx/>
                <a:latin typeface="Arial"/>
              </a:rPr>
              <a:t>A. Utilization drops (this is the biggest lever)</a:t>
            </a:r>
            <a:endParaRPr lang="en-US" sz="1500" b="0" u="none" strike="noStrike">
              <a:solidFill>
                <a:srgbClr val="000000"/>
              </a:solidFill>
              <a:effectLst/>
              <a:uFillTx/>
              <a:latin typeface="Arial"/>
            </a:endParaRPr>
          </a:p>
          <a:p>
            <a:pPr>
              <a:lnSpc>
                <a:spcPct val="150000"/>
              </a:lnSpc>
            </a:pPr>
            <a:r>
              <a:rPr lang="en-US" sz="1500" b="0" u="none" strike="noStrike">
                <a:solidFill>
                  <a:srgbClr val="000000"/>
                </a:solidFill>
                <a:effectLst/>
                <a:uFillTx/>
                <a:latin typeface="Arial"/>
              </a:rPr>
              <a:t>Because providers are paid for outcomes, not volume:</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Fewer redundant tests</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Fewer unnecessary specialist referrals</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Fewer avoidable admissions</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Lower readmissions</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Earlier intervention via primary care</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Empirical range from CMS, CMMI, OECD pilots:</a:t>
            </a:r>
            <a:endParaRPr lang="en-US" sz="1500" b="0" u="none" strike="noStrike">
              <a:solidFill>
                <a:srgbClr val="000000"/>
              </a:solidFill>
              <a:effectLst/>
              <a:uFillTx/>
              <a:latin typeface="Arial"/>
            </a:endParaRPr>
          </a:p>
          <a:p>
            <a:pPr>
              <a:lnSpc>
                <a:spcPct val="150000"/>
              </a:lnSpc>
              <a:tabLst>
                <a:tab algn="l" pos="450360"/>
              </a:tabLst>
            </a:pPr>
            <a:r>
              <a:rPr lang="en-US" sz="1500" b="1" u="none" strike="noStrike">
                <a:solidFill>
                  <a:srgbClr val="000000"/>
                </a:solidFill>
                <a:effectLst/>
                <a:uFillTx/>
                <a:latin typeface="Arial"/>
              </a:rPr>
              <a:t>8–15% utilization reduction</a:t>
            </a:r>
            <a:r>
              <a:rPr lang="en-US" sz="1500" b="0" u="none" strike="noStrike">
                <a:solidFill>
                  <a:srgbClr val="000000"/>
                </a:solidFill>
                <a:effectLst/>
                <a:uFillTx/>
                <a:latin typeface="Arial"/>
              </a:rPr>
              <a:t> over time </a:t>
            </a:r>
            <a:br>
              <a:rPr sz="1500"/>
            </a:br>
            <a:r>
              <a:rPr lang="en-US" sz="1500" b="0" u="none" strike="noStrike">
                <a:solidFill>
                  <a:srgbClr val="000000"/>
                </a:solidFill>
                <a:effectLst/>
                <a:uFillTx/>
                <a:latin typeface="Arial"/>
              </a:rPr>
              <a:t>(without harming outcomes — often improving them)</a:t>
            </a:r>
            <a:endParaRPr lang="en-US" sz="1500" b="0" u="none" strike="noStrike">
              <a:solidFill>
                <a:srgbClr val="000000"/>
              </a:solidFill>
              <a:effectLst/>
              <a:uFillTx/>
              <a:latin typeface="Arial"/>
            </a:endParaRPr>
          </a:p>
          <a:p>
            <a:pPr marL="648000" lvl="2" indent="-216000">
              <a:lnSpc>
                <a:spcPct val="150000"/>
              </a:lnSpc>
              <a:buClr>
                <a:srgbClr val="000000"/>
              </a:buClr>
              <a:buSzPct val="45000"/>
              <a:buFont typeface="Wingdings" charset="2"/>
              <a:buChar char=""/>
              <a:tabLst>
                <a:tab algn="l" pos="450360"/>
              </a:tabLst>
            </a:pPr>
            <a:r>
              <a:rPr lang="en-US" sz="1500" b="0" u="none" strike="noStrike">
                <a:solidFill>
                  <a:srgbClr val="000000"/>
                </a:solidFill>
                <a:effectLst/>
                <a:uFillTx/>
                <a:latin typeface="Arial"/>
              </a:rPr>
              <a:t>B. Chronic disease costs flatten</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Outcome-based care:</a:t>
            </a:r>
            <a:endParaRPr lang="en-US" sz="1500" b="0" u="none" strike="noStrike">
              <a:solidFill>
                <a:srgbClr val="000000"/>
              </a:solidFill>
              <a:effectLst/>
              <a:uFillTx/>
              <a:latin typeface="Arial"/>
            </a:endParaRPr>
          </a:p>
          <a:p>
            <a:pPr>
              <a:lnSpc>
                <a:spcPct val="150000"/>
              </a:lnSpc>
              <a:tabLst>
                <a:tab algn="l" pos="450360"/>
              </a:tabLst>
            </a:pPr>
            <a:r>
              <a:rPr lang="en-US" sz="1500" b="0" u="none" strike="noStrike">
                <a:solidFill>
                  <a:srgbClr val="000000"/>
                </a:solidFill>
                <a:effectLst/>
                <a:uFillTx/>
                <a:latin typeface="Arial"/>
              </a:rPr>
              <a:t>Incentivizes prevention</a:t>
            </a:r>
            <a:endParaRPr lang="en-US" sz="1500" b="0" u="none" strike="noStrike">
              <a:solidFill>
                <a:srgbClr val="000000"/>
              </a:solidFill>
              <a:effectLst/>
              <a:uFillTx/>
              <a:latin typeface="Arial"/>
            </a:endParaRPr>
          </a:p>
        </p:txBody>
      </p:sp>
      <p:sp>
        <p:nvSpPr>
          <p:cNvPr id="329" name="PlaceHolder 7"/>
          <p:cNvSpPr/>
          <p:nvPr/>
        </p:nvSpPr>
        <p:spPr>
          <a:xfrm>
            <a:off x="5715000" y="138672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2 of 6 </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90AF0796-3F8F-4F43-BB91-6A02A6A61CD9}" type="slidenum">
              <a:t>45</a:t>
            </a:fld>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
          <p:cNvSpPr/>
          <p:nvPr/>
        </p:nvSpPr>
        <p:spPr>
          <a:xfrm>
            <a:off x="685800" y="228600"/>
            <a:ext cx="7543440" cy="11431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lang="en-US" sz="1800" b="0" u="none" strike="noStrike">
              <a:solidFill>
                <a:srgbClr val="000000"/>
              </a:solidFill>
              <a:effectLst/>
              <a:uFillTx/>
              <a:latin typeface="Arial"/>
            </a:endParaRPr>
          </a:p>
        </p:txBody>
      </p:sp>
      <p:sp>
        <p:nvSpPr>
          <p:cNvPr id="331" name=""/>
          <p:cNvSpPr/>
          <p:nvPr/>
        </p:nvSpPr>
        <p:spPr>
          <a:xfrm>
            <a:off x="228600" y="0"/>
            <a:ext cx="9600840" cy="56703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400" b="0" u="none" strike="noStrike">
                <a:solidFill>
                  <a:srgbClr val="000000"/>
                </a:solidFill>
                <a:effectLst/>
                <a:uFillTx/>
                <a:latin typeface="Arial"/>
              </a:rPr>
              <a:t>Rewards long-term disease control (diabetes, CHF, COPD)</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Reduces late-stage catastrophic spending</a:t>
            </a:r>
            <a:endParaRPr lang="en-US" sz="1400" b="0" u="none" strike="noStrike">
              <a:solidFill>
                <a:srgbClr val="000000"/>
              </a:solidFill>
              <a:effectLst/>
              <a:uFillTx/>
              <a:latin typeface="Arial"/>
            </a:endParaRPr>
          </a:p>
          <a:p>
            <a:pPr marL="648000" lvl="2" indent="-216000">
              <a:lnSpc>
                <a:spcPct val="100000"/>
              </a:lnSpc>
              <a:buClr>
                <a:srgbClr val="000000"/>
              </a:buClr>
              <a:buSzPct val="45000"/>
              <a:buFont typeface="Wingdings" charset="2"/>
              <a:buChar char=""/>
            </a:pPr>
            <a:r>
              <a:rPr lang="en-US" sz="1400" b="0" u="none" strike="noStrike">
                <a:solidFill>
                  <a:srgbClr val="000000"/>
                </a:solidFill>
                <a:effectLst/>
                <a:uFillTx/>
                <a:latin typeface="Arial"/>
              </a:rPr>
              <a:t>C. AI multiplies outcome-based effects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AI works </a:t>
            </a:r>
            <a:r>
              <a:rPr lang="en-US" sz="1400" b="1" u="none" strike="noStrike">
                <a:solidFill>
                  <a:srgbClr val="000000"/>
                </a:solidFill>
                <a:effectLst/>
                <a:uFillTx/>
                <a:latin typeface="Arial"/>
              </a:rPr>
              <a:t>better</a:t>
            </a:r>
            <a:r>
              <a:rPr lang="en-US" sz="1400" b="0" u="none" strike="noStrike">
                <a:solidFill>
                  <a:srgbClr val="000000"/>
                </a:solidFill>
                <a:effectLst/>
                <a:uFillTx/>
                <a:latin typeface="Arial"/>
              </a:rPr>
              <a:t> in outcome models because:</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It flags risk earlier</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It replaces defensive medicine</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It supports care-path optimization</a:t>
            </a:r>
            <a:endParaRPr lang="en-US" sz="1400" b="0" u="none" strike="noStrike">
              <a:solidFill>
                <a:srgbClr val="000000"/>
              </a:solidFill>
              <a:effectLst/>
              <a:uFillTx/>
              <a:latin typeface="Arial"/>
            </a:endParaRPr>
          </a:p>
          <a:p>
            <a:pPr>
              <a:lnSpc>
                <a:spcPct val="100000"/>
              </a:lnSpc>
            </a:pPr>
            <a:endParaRPr lang="en-US" sz="1400" b="0" u="none" strike="noStrike">
              <a:solidFill>
                <a:srgbClr val="000000"/>
              </a:solidFill>
              <a:effectLst/>
              <a:uFillTx/>
              <a:latin typeface="Arial"/>
            </a:endParaRPr>
          </a:p>
          <a:p>
            <a:pPr marL="432000" lvl="1" indent="-216000">
              <a:lnSpc>
                <a:spcPct val="100000"/>
              </a:lnSpc>
              <a:buClr>
                <a:srgbClr val="000000"/>
              </a:buClr>
              <a:buSzPct val="45000"/>
              <a:buFont typeface="Wingdings" charset="2"/>
              <a:buChar char=""/>
            </a:pPr>
            <a:r>
              <a:rPr lang="en-US" sz="1400" b="0" u="none" strike="noStrike">
                <a:solidFill>
                  <a:srgbClr val="000000"/>
                </a:solidFill>
                <a:effectLst/>
                <a:uFillTx/>
                <a:latin typeface="Arial"/>
              </a:rPr>
              <a:t>3. Rerun: Outcome-Based Model Savings </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Below is a </a:t>
            </a:r>
            <a:r>
              <a:rPr lang="en-US" sz="1400" b="1" u="none" strike="noStrike">
                <a:solidFill>
                  <a:srgbClr val="000000"/>
                </a:solidFill>
                <a:effectLst/>
                <a:uFillTx/>
                <a:latin typeface="Arial"/>
              </a:rPr>
              <a:t>conservative</a:t>
            </a:r>
            <a:r>
              <a:rPr lang="en-US" sz="1400" b="0" u="none" strike="noStrike">
                <a:solidFill>
                  <a:srgbClr val="000000"/>
                </a:solidFill>
                <a:effectLst/>
                <a:uFillTx/>
                <a:latin typeface="Arial"/>
              </a:rPr>
              <a:t> overlay on your existing model.</a:t>
            </a:r>
            <a:endParaRPr lang="en-US" sz="1400" b="0" u="none" strike="noStrike">
              <a:solidFill>
                <a:srgbClr val="000000"/>
              </a:solidFill>
              <a:effectLst/>
              <a:uFillTx/>
              <a:latin typeface="Arial"/>
            </a:endParaRPr>
          </a:p>
          <a:p>
            <a:pPr marL="648000" lvl="2" indent="-216000">
              <a:lnSpc>
                <a:spcPct val="100000"/>
              </a:lnSpc>
              <a:buClr>
                <a:srgbClr val="000000"/>
              </a:buClr>
              <a:buSzPct val="45000"/>
              <a:buFont typeface="Wingdings" charset="2"/>
              <a:buChar char=""/>
            </a:pPr>
            <a:r>
              <a:rPr lang="en-US" sz="1400" b="0" u="none" strike="noStrike">
                <a:solidFill>
                  <a:srgbClr val="000000"/>
                </a:solidFill>
                <a:effectLst/>
                <a:uFillTx/>
                <a:latin typeface="Arial"/>
              </a:rPr>
              <a:t>Key additional assumptions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Utilization reduction ramps over time</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Savings apply </a:t>
            </a:r>
            <a:r>
              <a:rPr lang="en-US" sz="1400" b="1" u="none" strike="noStrike">
                <a:solidFill>
                  <a:srgbClr val="000000"/>
                </a:solidFill>
                <a:effectLst/>
                <a:uFillTx/>
                <a:latin typeface="Arial"/>
              </a:rPr>
              <a:t>after repricing</a:t>
            </a:r>
            <a:r>
              <a:rPr lang="en-US" sz="1400" b="0" u="none" strike="noStrike">
                <a:solidFill>
                  <a:srgbClr val="000000"/>
                </a:solidFill>
                <a:effectLst/>
                <a:uFillTx/>
                <a:latin typeface="Arial"/>
              </a:rPr>
              <a:t>, before AI</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AI savings remain as modeled (we don’t double-count)</a:t>
            </a:r>
            <a:endParaRPr lang="en-US" sz="1400" b="0" u="none" strike="noStrike">
              <a:solidFill>
                <a:srgbClr val="000000"/>
              </a:solidFill>
              <a:effectLst/>
              <a:uFillTx/>
              <a:latin typeface="Arial"/>
            </a:endParaRPr>
          </a:p>
          <a:p>
            <a:pPr>
              <a:lnSpc>
                <a:spcPct val="100000"/>
              </a:lnSpc>
            </a:pPr>
            <a:endParaRPr lang="en-US" sz="1400" b="0" u="none" strike="noStrike">
              <a:solidFill>
                <a:srgbClr val="000000"/>
              </a:solidFill>
              <a:effectLst/>
              <a:uFillTx/>
              <a:latin typeface="Arial"/>
            </a:endParaRPr>
          </a:p>
          <a:p>
            <a:pPr marL="648000" lvl="2" indent="-216000">
              <a:lnSpc>
                <a:spcPct val="100000"/>
              </a:lnSpc>
              <a:buClr>
                <a:srgbClr val="000000"/>
              </a:buClr>
              <a:buSzPct val="45000"/>
              <a:buFont typeface="Wingdings" charset="2"/>
              <a:buChar char=""/>
            </a:pPr>
            <a:r>
              <a:rPr lang="en-US" sz="1400" b="0" u="none" strike="noStrike">
                <a:solidFill>
                  <a:srgbClr val="000000"/>
                </a:solidFill>
                <a:effectLst/>
                <a:uFillTx/>
                <a:latin typeface="Arial"/>
              </a:rPr>
              <a:t>Outcome-Based Utilization Reduction Assumptions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Time horizon</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Utilization reduction</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Current</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2%</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5 years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6%</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10 years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10%</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20 years</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15%</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Applied to: </a:t>
            </a:r>
            <a:r>
              <a:rPr lang="en-US" sz="1400" b="1" u="none" strike="noStrike">
                <a:solidFill>
                  <a:srgbClr val="000000"/>
                </a:solidFill>
                <a:effectLst/>
                <a:uFillTx/>
                <a:latin typeface="Arial"/>
              </a:rPr>
              <a:t>$4.221T post-repricing spend</a:t>
            </a:r>
            <a:endParaRPr lang="en-US" sz="1400" b="0" u="none" strike="noStrike">
              <a:solidFill>
                <a:srgbClr val="000000"/>
              </a:solidFill>
              <a:effectLst/>
              <a:uFillTx/>
              <a:latin typeface="Arial"/>
            </a:endParaRPr>
          </a:p>
        </p:txBody>
      </p:sp>
      <p:sp>
        <p:nvSpPr>
          <p:cNvPr id="332" name="PlaceHolder 8"/>
          <p:cNvSpPr/>
          <p:nvPr/>
        </p:nvSpPr>
        <p:spPr>
          <a:xfrm>
            <a:off x="5490720" y="92952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3 of 6 </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677DAEC1-C222-4CA2-8732-D23F81E1AEF7}" type="slidenum">
              <a:t>46</a:t>
            </a:fld>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
          <p:cNvSpPr/>
          <p:nvPr/>
        </p:nvSpPr>
        <p:spPr>
          <a:xfrm>
            <a:off x="228600" y="0"/>
            <a:ext cx="8915040" cy="5464080"/>
          </a:xfrm>
          <a:prstGeom prst="rect">
            <a:avLst/>
          </a:prstGeom>
          <a:noFill/>
          <a:ln w="0">
            <a:noFill/>
          </a:ln>
        </p:spPr>
        <p:style>
          <a:lnRef idx="0"/>
          <a:fillRef idx="0"/>
          <a:effectRef idx="0"/>
          <a:fontRef idx="minor"/>
        </p:style>
        <p:txBody>
          <a:bodyPr lIns="90000" rIns="90000" tIns="45000" bIns="45000" anchor="t">
            <a:spAutoFit/>
          </a:bodyPr>
          <a:p>
            <a:pPr marL="648000" lvl="2" indent="-216000">
              <a:lnSpc>
                <a:spcPct val="200000"/>
              </a:lnSpc>
              <a:buClr>
                <a:srgbClr val="000000"/>
              </a:buClr>
              <a:buSzPct val="45000"/>
              <a:buFont typeface="Wingdings" charset="2"/>
              <a:buChar char=""/>
            </a:pPr>
            <a:r>
              <a:rPr lang="en-US" sz="1800" b="0" u="none" strike="noStrike">
                <a:solidFill>
                  <a:srgbClr val="000000"/>
                </a:solidFill>
                <a:effectLst/>
                <a:uFillTx/>
                <a:latin typeface="Arial"/>
              </a:rPr>
              <a:t>Revised Net Spend — Outcome-Based Model</a:t>
            </a:r>
            <a:endParaRPr lang="en-US" sz="1800" b="0" u="none" strike="noStrike">
              <a:solidFill>
                <a:srgbClr val="000000"/>
              </a:solidFill>
              <a:effectLst/>
              <a:uFillTx/>
              <a:latin typeface="Arial"/>
            </a:endParaRPr>
          </a:p>
          <a:p>
            <a:pPr marL="864000" lvl="3" indent="-216000">
              <a:lnSpc>
                <a:spcPct val="200000"/>
              </a:lnSpc>
              <a:buClr>
                <a:srgbClr val="000000"/>
              </a:buClr>
              <a:buSzPct val="45000"/>
              <a:buFont typeface="Wingdings" charset="2"/>
              <a:buChar char=""/>
            </a:pPr>
            <a:r>
              <a:rPr lang="en-US" sz="1800" b="0" u="none" strike="noStrike">
                <a:solidFill>
                  <a:srgbClr val="000000"/>
                </a:solidFill>
                <a:effectLst/>
                <a:uFillTx/>
                <a:latin typeface="Arial"/>
              </a:rPr>
              <a:t>CURRENT</a:t>
            </a:r>
            <a:endParaRPr lang="en-US" sz="1800" b="0" u="none" strike="noStrike">
              <a:solidFill>
                <a:srgbClr val="000000"/>
              </a:solidFill>
              <a:effectLst/>
              <a:uFillTx/>
              <a:latin typeface="Arial"/>
            </a:endParaRPr>
          </a:p>
          <a:p>
            <a:pPr>
              <a:lnSpc>
                <a:spcPct val="200000"/>
              </a:lnSpc>
              <a:tabLst>
                <a:tab algn="l" pos="450360"/>
              </a:tabLst>
            </a:pPr>
            <a:r>
              <a:rPr lang="en-US" sz="1800" b="0" u="none" strike="noStrike">
                <a:solidFill>
                  <a:srgbClr val="000000"/>
                </a:solidFill>
                <a:effectLst/>
                <a:uFillTx/>
                <a:latin typeface="Arial"/>
              </a:rPr>
              <a:t>Post-repricing: $4.221T</a:t>
            </a:r>
            <a:endParaRPr lang="en-US" sz="1800" b="0" u="none" strike="noStrike">
              <a:solidFill>
                <a:srgbClr val="000000"/>
              </a:solidFill>
              <a:effectLst/>
              <a:uFillTx/>
              <a:latin typeface="Arial"/>
            </a:endParaRPr>
          </a:p>
          <a:p>
            <a:pPr>
              <a:lnSpc>
                <a:spcPct val="200000"/>
              </a:lnSpc>
              <a:tabLst>
                <a:tab algn="l" pos="450360"/>
              </a:tabLst>
            </a:pPr>
            <a:r>
              <a:rPr lang="en-US" sz="1800" b="0" u="none" strike="noStrike">
                <a:solidFill>
                  <a:srgbClr val="000000"/>
                </a:solidFill>
                <a:effectLst/>
                <a:uFillTx/>
                <a:latin typeface="Arial"/>
              </a:rPr>
              <a:t>Outcome-based reduction (2%): −$84B</a:t>
            </a:r>
            <a:endParaRPr lang="en-US" sz="1800" b="0" u="none" strike="noStrike">
              <a:solidFill>
                <a:srgbClr val="000000"/>
              </a:solidFill>
              <a:effectLst/>
              <a:uFillTx/>
              <a:latin typeface="Arial"/>
            </a:endParaRPr>
          </a:p>
          <a:p>
            <a:pPr>
              <a:lnSpc>
                <a:spcPct val="200000"/>
              </a:lnSpc>
              <a:tabLst>
                <a:tab algn="l" pos="450360"/>
              </a:tabLst>
            </a:pPr>
            <a:r>
              <a:rPr lang="en-US" sz="1800" b="0" u="none" strike="noStrike">
                <a:solidFill>
                  <a:srgbClr val="000000"/>
                </a:solidFill>
                <a:effectLst/>
                <a:uFillTx/>
                <a:latin typeface="Arial"/>
              </a:rPr>
              <a:t>AI base case (1.5%): −$63B</a:t>
            </a:r>
            <a:endParaRPr lang="en-US" sz="1800" b="0" u="none" strike="noStrike">
              <a:solidFill>
                <a:srgbClr val="000000"/>
              </a:solidFill>
              <a:effectLst/>
              <a:uFillTx/>
              <a:latin typeface="Arial"/>
            </a:endParaRPr>
          </a:p>
          <a:p>
            <a:pPr>
              <a:lnSpc>
                <a:spcPct val="200000"/>
              </a:lnSpc>
              <a:tabLst>
                <a:tab algn="l" pos="450360"/>
              </a:tabLst>
            </a:pPr>
            <a:r>
              <a:rPr lang="en-US" sz="1800" b="0" u="none" strike="noStrike">
                <a:solidFill>
                  <a:srgbClr val="000000"/>
                </a:solidFill>
                <a:effectLst/>
                <a:uFillTx/>
                <a:latin typeface="Arial"/>
              </a:rPr>
              <a:t>Med school add: +$6B</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 </a:t>
            </a:r>
            <a:r>
              <a:rPr lang="en-US" sz="1800" b="1" u="none" strike="noStrike">
                <a:solidFill>
                  <a:srgbClr val="000000"/>
                </a:solidFill>
                <a:effectLst/>
                <a:uFillTx/>
                <a:latin typeface="Arial"/>
              </a:rPr>
              <a:t>Net ≈ $4.08T</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5 YEARS (Base case)</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Outcome-based reduction (6%): −$253B</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AI base case (4.5%): −$190B</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Med school add: +$6B</a:t>
            </a:r>
            <a:endParaRPr lang="en-US" sz="1800" b="0" u="none" strike="noStrike">
              <a:solidFill>
                <a:srgbClr val="000000"/>
              </a:solidFill>
              <a:effectLst/>
              <a:uFillTx/>
              <a:latin typeface="Arial"/>
            </a:endParaRPr>
          </a:p>
          <a:p>
            <a:pPr>
              <a:lnSpc>
                <a:spcPct val="150000"/>
              </a:lnSpc>
              <a:tabLst>
                <a:tab algn="l" pos="450360"/>
              </a:tabLst>
            </a:pPr>
            <a:r>
              <a:rPr lang="en-US" sz="1800" b="0" u="none" strike="noStrike">
                <a:solidFill>
                  <a:srgbClr val="000000"/>
                </a:solidFill>
                <a:effectLst/>
                <a:uFillTx/>
                <a:latin typeface="Arial"/>
              </a:rPr>
              <a:t>➡ </a:t>
            </a:r>
            <a:r>
              <a:rPr lang="en-US" sz="1800" b="1" u="none" strike="noStrike">
                <a:solidFill>
                  <a:srgbClr val="000000"/>
                </a:solidFill>
                <a:effectLst/>
                <a:uFillTx/>
                <a:latin typeface="Arial"/>
              </a:rPr>
              <a:t>Net ≈ $3.77T</a:t>
            </a:r>
            <a:endParaRPr lang="en-US" sz="1800" b="0" u="none" strike="noStrike">
              <a:solidFill>
                <a:srgbClr val="000000"/>
              </a:solidFill>
              <a:effectLst/>
              <a:uFillTx/>
              <a:latin typeface="Arial"/>
            </a:endParaRPr>
          </a:p>
        </p:txBody>
      </p:sp>
      <p:sp>
        <p:nvSpPr>
          <p:cNvPr id="334" name="PlaceHolder 9"/>
          <p:cNvSpPr/>
          <p:nvPr/>
        </p:nvSpPr>
        <p:spPr>
          <a:xfrm>
            <a:off x="5490720" y="92952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4 of 6</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4B59827E-66B5-4263-80DD-4559D354BFFC}" type="slidenum">
              <a:t>47</a:t>
            </a:fld>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
          <p:cNvSpPr/>
          <p:nvPr/>
        </p:nvSpPr>
        <p:spPr>
          <a:xfrm>
            <a:off x="208440" y="12240"/>
            <a:ext cx="9392400" cy="5916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300" b="0" u="none" strike="noStrike">
                <a:solidFill>
                  <a:srgbClr val="000000"/>
                </a:solidFill>
                <a:effectLst/>
                <a:uFillTx/>
                <a:latin typeface="Arial"/>
              </a:rPr>
              <a:t>10 YEARS (Base case)</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rPr>
              <a:t>Outcome-based reduction (10%): −$422B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rPr>
              <a:t>AI base case (7%): −$296B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rPr>
              <a:t>Med school add: +$6B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rPr>
              <a:t>➡ </a:t>
            </a:r>
            <a:r>
              <a:rPr lang="en-US" sz="1300" b="1" u="none" strike="noStrike">
                <a:solidFill>
                  <a:srgbClr val="000000"/>
                </a:solidFill>
                <a:effectLst/>
                <a:uFillTx/>
                <a:latin typeface="Arial"/>
              </a:rPr>
              <a:t>Net ≈ $3.51T</a:t>
            </a:r>
            <a:endParaRPr lang="en-US" sz="1300" b="0" u="none" strike="noStrike">
              <a:solidFill>
                <a:srgbClr val="000000"/>
              </a:solidFill>
              <a:effectLst/>
              <a:uFillTx/>
              <a:latin typeface="Arial"/>
            </a:endParaRPr>
          </a:p>
          <a:p>
            <a:pPr>
              <a:lnSpc>
                <a:spcPct val="100000"/>
              </a:lnSpc>
              <a:tabLst>
                <a:tab algn="l" pos="450360"/>
              </a:tabLst>
            </a:pPr>
            <a:endParaRPr lang="en-US" sz="1300" b="0" u="none" strike="noStrike">
              <a:solidFill>
                <a:srgbClr val="000000"/>
              </a:solidFill>
              <a:effectLst/>
              <a:uFillTx/>
              <a:latin typeface="Arial"/>
            </a:endParaRPr>
          </a:p>
          <a:p>
            <a:pPr marL="864000" lvl="3" indent="-216000">
              <a:lnSpc>
                <a:spcPct val="100000"/>
              </a:lnSpc>
              <a:buClr>
                <a:srgbClr val="000000"/>
              </a:buClr>
              <a:buSzPct val="45000"/>
              <a:buFont typeface="Wingdings" charset="2"/>
              <a:buChar char=""/>
              <a:tabLst>
                <a:tab algn="l" pos="450360"/>
              </a:tabLst>
            </a:pPr>
            <a:r>
              <a:rPr lang="en-US" sz="1300" b="0" u="none" strike="noStrike">
                <a:solidFill>
                  <a:srgbClr val="000000"/>
                </a:solidFill>
                <a:effectLst/>
                <a:uFillTx/>
                <a:latin typeface="Arial"/>
                <a:ea typeface="Microsoft YaHei"/>
              </a:rPr>
              <a:t>20 YEARS (Base case)</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Outcome-based reduction (15%): −$633B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AI base case (10%): −$422B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Med school add: +$6B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 </a:t>
            </a:r>
            <a:r>
              <a:rPr lang="en-US" sz="1300" b="1" u="none" strike="noStrike">
                <a:solidFill>
                  <a:srgbClr val="000000"/>
                </a:solidFill>
                <a:effectLst/>
                <a:uFillTx/>
                <a:latin typeface="Arial"/>
                <a:ea typeface="Microsoft YaHei"/>
              </a:rPr>
              <a:t>Net ≈ $3.17T</a:t>
            </a:r>
            <a:endParaRPr lang="en-US" sz="1300" b="0" u="none" strike="noStrike">
              <a:solidFill>
                <a:srgbClr val="000000"/>
              </a:solidFill>
              <a:effectLst/>
              <a:uFillTx/>
              <a:latin typeface="Arial"/>
            </a:endParaRPr>
          </a:p>
          <a:p>
            <a:pPr>
              <a:lnSpc>
                <a:spcPct val="100000"/>
              </a:lnSpc>
              <a:tabLst>
                <a:tab algn="l" pos="450360"/>
              </a:tabLst>
            </a:pP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4. What this means vs today’s system</a:t>
            </a:r>
            <a:endParaRPr lang="en-US" sz="1300" b="0" u="none" strike="noStrike">
              <a:solidFill>
                <a:srgbClr val="000000"/>
              </a:solidFill>
              <a:effectLst/>
              <a:uFillTx/>
              <a:latin typeface="Arial"/>
            </a:endParaRPr>
          </a:p>
          <a:p>
            <a:pPr marL="648000" lvl="2" indent="-216000">
              <a:lnSpc>
                <a:spcPct val="100000"/>
              </a:lnSpc>
              <a:buClr>
                <a:srgbClr val="000000"/>
              </a:buClr>
              <a:buSzPct val="45000"/>
              <a:buFont typeface="Wingdings" charset="2"/>
              <a:buChar char=""/>
              <a:tabLst>
                <a:tab algn="l" pos="450360"/>
              </a:tabLst>
            </a:pPr>
            <a:r>
              <a:rPr lang="en-US" sz="1300" b="0" u="none" strike="noStrike">
                <a:solidFill>
                  <a:srgbClr val="000000"/>
                </a:solidFill>
                <a:effectLst/>
                <a:uFillTx/>
                <a:latin typeface="Arial"/>
                <a:ea typeface="Microsoft YaHei"/>
              </a:rPr>
              <a:t>Compared to current ~$4.8T system</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Time</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Annual savings</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Current</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~$700B</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5 years</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~$1.0T</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10 years</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~$1.3T</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20 years</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~$1.6T+</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This is </a:t>
            </a:r>
            <a:r>
              <a:rPr lang="en-US" sz="1300" b="1" u="none" strike="noStrike">
                <a:solidFill>
                  <a:srgbClr val="000000"/>
                </a:solidFill>
                <a:effectLst/>
                <a:uFillTx/>
                <a:latin typeface="Arial"/>
                <a:ea typeface="Microsoft YaHei"/>
              </a:rPr>
              <a:t>before</a:t>
            </a:r>
            <a:r>
              <a:rPr lang="en-US" sz="1300" b="0" u="none" strike="noStrike">
                <a:solidFill>
                  <a:srgbClr val="000000"/>
                </a:solidFill>
                <a:effectLst/>
                <a:uFillTx/>
                <a:latin typeface="Arial"/>
                <a:ea typeface="Microsoft YaHei"/>
              </a:rPr>
              <a:t> secondary benefits like:</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Higher labor participation</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Lower disability enrollment</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Lower uncompensated care</a:t>
            </a:r>
            <a:endParaRPr lang="en-US" sz="1300" b="0" u="none" strike="noStrike">
              <a:solidFill>
                <a:srgbClr val="000000"/>
              </a:solidFill>
              <a:effectLst/>
              <a:uFillTx/>
              <a:latin typeface="Arial"/>
            </a:endParaRPr>
          </a:p>
          <a:p>
            <a:pPr>
              <a:lnSpc>
                <a:spcPct val="100000"/>
              </a:lnSpc>
              <a:tabLst>
                <a:tab algn="l" pos="450360"/>
              </a:tabLst>
            </a:pPr>
            <a:r>
              <a:rPr lang="en-US" sz="1300" b="0" u="none" strike="noStrike">
                <a:solidFill>
                  <a:srgbClr val="000000"/>
                </a:solidFill>
                <a:effectLst/>
                <a:uFillTx/>
                <a:latin typeface="Arial"/>
                <a:ea typeface="Microsoft YaHei"/>
              </a:rPr>
              <a:t>Reduced medical bankruptcy</a:t>
            </a:r>
            <a:endParaRPr lang="en-US" sz="1300" b="0" u="none" strike="noStrike">
              <a:solidFill>
                <a:srgbClr val="000000"/>
              </a:solidFill>
              <a:effectLst/>
              <a:uFillTx/>
              <a:latin typeface="Arial"/>
            </a:endParaRPr>
          </a:p>
          <a:p>
            <a:pPr>
              <a:lnSpc>
                <a:spcPct val="100000"/>
              </a:lnSpc>
              <a:tabLst>
                <a:tab algn="l" pos="450360"/>
              </a:tabLst>
            </a:pPr>
            <a:endParaRPr lang="en-US" sz="1000" b="0" u="none" strike="noStrike">
              <a:solidFill>
                <a:srgbClr val="000000"/>
              </a:solidFill>
              <a:effectLst/>
              <a:uFillTx/>
              <a:latin typeface="Arial"/>
            </a:endParaRPr>
          </a:p>
          <a:p>
            <a:pPr>
              <a:lnSpc>
                <a:spcPct val="100000"/>
              </a:lnSpc>
              <a:tabLst>
                <a:tab algn="l" pos="450360"/>
              </a:tabLst>
            </a:pPr>
            <a:endParaRPr lang="en-US" sz="2400" b="0" u="none" strike="noStrike">
              <a:solidFill>
                <a:srgbClr val="000000"/>
              </a:solidFill>
              <a:effectLst/>
              <a:uFillTx/>
              <a:latin typeface="Arial"/>
            </a:endParaRPr>
          </a:p>
        </p:txBody>
      </p:sp>
      <p:sp>
        <p:nvSpPr>
          <p:cNvPr id="336" name="PlaceHolder 10"/>
          <p:cNvSpPr/>
          <p:nvPr/>
        </p:nvSpPr>
        <p:spPr>
          <a:xfrm>
            <a:off x="5486400" y="70092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5 of 6 </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623CB7A8-5EEC-4419-A941-CE7AED02F957}" type="slidenum">
              <a:t>48</a:t>
            </a:fld>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
          <p:cNvSpPr/>
          <p:nvPr/>
        </p:nvSpPr>
        <p:spPr>
          <a:xfrm>
            <a:off x="228600" y="0"/>
            <a:ext cx="9600840" cy="54860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400" b="0" u="none" strike="noStrike">
                <a:solidFill>
                  <a:srgbClr val="000000"/>
                </a:solidFill>
                <a:effectLst/>
                <a:uFillTx/>
                <a:latin typeface="Arial"/>
              </a:rPr>
              <a:t>Lower uncompensated care</a:t>
            </a:r>
            <a:endParaRPr lang="en-US" sz="1400" b="0" u="none" strike="noStrike">
              <a:solidFill>
                <a:srgbClr val="000000"/>
              </a:solidFill>
              <a:effectLst/>
              <a:uFillTx/>
              <a:latin typeface="Arial"/>
            </a:endParaRPr>
          </a:p>
          <a:p>
            <a:pPr>
              <a:lnSpc>
                <a:spcPct val="100000"/>
              </a:lnSpc>
            </a:pPr>
            <a:r>
              <a:rPr lang="en-US" sz="1400" b="0" u="none" strike="noStrike">
                <a:solidFill>
                  <a:srgbClr val="000000"/>
                </a:solidFill>
                <a:effectLst/>
                <a:uFillTx/>
                <a:latin typeface="Arial"/>
              </a:rPr>
              <a:t>Reduced medical bankruptcy</a:t>
            </a:r>
            <a:endParaRPr lang="en-US" sz="1400" b="0" u="none" strike="noStrike">
              <a:solidFill>
                <a:srgbClr val="000000"/>
              </a:solidFill>
              <a:effectLst/>
              <a:uFillTx/>
              <a:latin typeface="Arial"/>
            </a:endParaRPr>
          </a:p>
          <a:p>
            <a:pPr>
              <a:lnSpc>
                <a:spcPct val="100000"/>
              </a:lnSpc>
            </a:pPr>
            <a:endParaRPr lang="en-US" sz="1400" b="0" u="none" strike="noStrike">
              <a:solidFill>
                <a:srgbClr val="000000"/>
              </a:solidFill>
              <a:effectLst/>
              <a:uFillTx/>
              <a:latin typeface="Arial"/>
            </a:endParaRPr>
          </a:p>
          <a:p>
            <a:pPr marL="432000" lvl="1" indent="-216000">
              <a:lnSpc>
                <a:spcPct val="100000"/>
              </a:lnSpc>
              <a:buClr>
                <a:srgbClr val="000000"/>
              </a:buClr>
              <a:buSzPct val="45000"/>
              <a:buFont typeface="Wingdings" charset="2"/>
              <a:buChar char=""/>
            </a:pPr>
            <a:r>
              <a:rPr lang="en-US" sz="1400" b="0" u="none" strike="noStrike">
                <a:solidFill>
                  <a:srgbClr val="000000"/>
                </a:solidFill>
                <a:effectLst/>
                <a:uFillTx/>
                <a:latin typeface="Arial"/>
              </a:rPr>
              <a:t>5. Why Outcome-Based beats Fee-For-Service (documented)</a:t>
            </a:r>
            <a:endParaRPr lang="en-US" sz="14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Fee-for-Service</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Pays for volume</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Incentivizes overuse</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Rewards late intervention</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Penalizes prevention</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Outcome-Based</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Pays for health</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Incentivizes prevention</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Rewards coordination</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Aligns AI, PCPs, and hospitals</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Documentation / evidence</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CMS CMMI ACO results (2012–2023)</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OECD value-based care pilots</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VA integrated care system</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Kaiser Permanente (partial model)</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PLOS Medicine 2020 (admin + utilization reductions)</a:t>
            </a:r>
            <a:endParaRPr lang="en-US" sz="1200" b="0" u="none" strike="noStrike">
              <a:solidFill>
                <a:srgbClr val="000000"/>
              </a:solidFill>
              <a:effectLst/>
              <a:uFillTx/>
              <a:latin typeface="Arial"/>
            </a:endParaRPr>
          </a:p>
          <a:p>
            <a:pPr>
              <a:lnSpc>
                <a:spcPct val="100000"/>
              </a:lnSpc>
            </a:pPr>
            <a:endParaRPr lang="en-US" sz="1400" b="0" u="none" strike="noStrike">
              <a:solidFill>
                <a:srgbClr val="000000"/>
              </a:solidFill>
              <a:effectLst/>
              <a:uFillTx/>
              <a:latin typeface="Arial"/>
            </a:endParaRPr>
          </a:p>
          <a:p>
            <a:pPr marL="432000" lvl="1" indent="-216000">
              <a:lnSpc>
                <a:spcPct val="100000"/>
              </a:lnSpc>
              <a:buClr>
                <a:srgbClr val="000000"/>
              </a:buClr>
              <a:buSzPct val="45000"/>
              <a:buFont typeface="Wingdings" charset="2"/>
              <a:buChar char=""/>
            </a:pPr>
            <a:r>
              <a:rPr lang="en-US" sz="1200" b="0" u="none" strike="noStrike">
                <a:solidFill>
                  <a:srgbClr val="000000"/>
                </a:solidFill>
                <a:effectLst/>
                <a:uFillTx/>
                <a:latin typeface="Arial"/>
              </a:rPr>
              <a:t>Bottom line</a:t>
            </a:r>
            <a:endParaRPr lang="en-US" sz="1200" b="0" u="none" strike="noStrike">
              <a:solidFill>
                <a:srgbClr val="000000"/>
              </a:solidFill>
              <a:effectLst/>
              <a:uFillTx/>
              <a:latin typeface="Arial"/>
            </a:endParaRPr>
          </a:p>
          <a:p>
            <a:pPr>
              <a:lnSpc>
                <a:spcPct val="100000"/>
              </a:lnSpc>
            </a:pP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The real breakthrough happens when Medicare+15% pricing is paired with outcome-based payment.</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That combination:</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Preserves provider margins</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Caps profiteering</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Unlocks AI’s full value</a:t>
            </a:r>
            <a:endParaRPr lang="en-US" sz="1200" b="0" u="none" strike="noStrike">
              <a:solidFill>
                <a:srgbClr val="000000"/>
              </a:solidFill>
              <a:effectLst/>
              <a:uFillTx/>
              <a:latin typeface="Arial"/>
            </a:endParaRPr>
          </a:p>
          <a:p>
            <a:pPr>
              <a:lnSpc>
                <a:spcPct val="100000"/>
              </a:lnSpc>
            </a:pPr>
            <a:r>
              <a:rPr lang="en-US" sz="1200" b="0" u="none" strike="noStrike">
                <a:solidFill>
                  <a:srgbClr val="000000"/>
                </a:solidFill>
                <a:effectLst/>
                <a:uFillTx/>
                <a:latin typeface="Arial"/>
              </a:rPr>
              <a:t>Delivers universal coverage</a:t>
            </a:r>
            <a:endParaRPr lang="en-US" sz="1200" b="0" u="none" strike="noStrike">
              <a:solidFill>
                <a:srgbClr val="000000"/>
              </a:solidFill>
              <a:effectLst/>
              <a:uFillTx/>
              <a:latin typeface="Arial"/>
            </a:endParaRPr>
          </a:p>
          <a:p>
            <a:pPr>
              <a:lnSpc>
                <a:spcPct val="100000"/>
              </a:lnSpc>
              <a:tabLst>
                <a:tab algn="l" pos="450360"/>
              </a:tabLst>
            </a:pPr>
            <a:r>
              <a:rPr lang="en-US" sz="1400" b="0" u="none" strike="noStrike">
                <a:solidFill>
                  <a:schemeClr val="lt1"/>
                </a:solidFill>
                <a:effectLst/>
                <a:highlight>
                  <a:srgbClr val="000000"/>
                </a:highlight>
                <a:uFillTx/>
                <a:latin typeface="Arial"/>
                <a:ea typeface="Microsoft YaHei"/>
              </a:rPr>
              <a:t>Saves </a:t>
            </a:r>
            <a:r>
              <a:rPr lang="en-US" sz="1400" b="1" u="none" strike="noStrike">
                <a:solidFill>
                  <a:schemeClr val="lt1"/>
                </a:solidFill>
                <a:effectLst/>
                <a:highlight>
                  <a:srgbClr val="000000"/>
                </a:highlight>
                <a:uFillTx/>
                <a:latin typeface="Arial"/>
                <a:ea typeface="Microsoft YaHei"/>
              </a:rPr>
              <a:t>$1–1.6T per year</a:t>
            </a:r>
            <a:r>
              <a:rPr lang="en-US" sz="1400" b="0" u="none" strike="noStrike">
                <a:solidFill>
                  <a:schemeClr val="lt1"/>
                </a:solidFill>
                <a:effectLst/>
                <a:highlight>
                  <a:srgbClr val="000000"/>
                </a:highlight>
                <a:uFillTx/>
                <a:latin typeface="Arial"/>
                <a:ea typeface="Microsoft YaHei"/>
              </a:rPr>
              <a:t> </a:t>
            </a:r>
            <a:r>
              <a:rPr lang="en-US" sz="1400" b="0" u="none" strike="noStrike">
                <a:solidFill>
                  <a:srgbClr val="ffffff"/>
                </a:solidFill>
                <a:effectLst/>
                <a:highlight>
                  <a:srgbClr val="000000"/>
                </a:highlight>
                <a:uFillTx/>
                <a:latin typeface="Arial"/>
                <a:ea typeface="Microsoft YaHei"/>
              </a:rPr>
              <a:t>over time   </a:t>
            </a:r>
            <a:r>
              <a:rPr lang="en-US" sz="1300" b="0" u="none" strike="noStrike">
                <a:solidFill>
                  <a:srgbClr val="ffffff"/>
                </a:solidFill>
                <a:effectLst/>
                <a:highlight>
                  <a:srgbClr val="000000"/>
                </a:highlight>
                <a:uFillTx/>
                <a:latin typeface="Arial"/>
                <a:ea typeface="Microsoft YaHei"/>
              </a:rPr>
              <a:t>➡ </a:t>
            </a:r>
            <a:r>
              <a:rPr lang="en-US" sz="1300" b="1" u="none" strike="noStrike">
                <a:solidFill>
                  <a:srgbClr val="ffffff"/>
                </a:solidFill>
                <a:effectLst/>
                <a:highlight>
                  <a:srgbClr val="000000"/>
                </a:highlight>
                <a:uFillTx/>
                <a:latin typeface="Arial"/>
                <a:ea typeface="Microsoft YaHei"/>
              </a:rPr>
              <a:t>Net ≈ $3.17T</a:t>
            </a:r>
            <a:endParaRPr lang="en-US" sz="1300" b="0" u="none" strike="noStrike">
              <a:solidFill>
                <a:srgbClr val="000000"/>
              </a:solidFill>
              <a:effectLst/>
              <a:uFillTx/>
              <a:latin typeface="Arial"/>
            </a:endParaRPr>
          </a:p>
        </p:txBody>
      </p:sp>
      <p:sp>
        <p:nvSpPr>
          <p:cNvPr id="338" name="PlaceHolder 11"/>
          <p:cNvSpPr/>
          <p:nvPr/>
        </p:nvSpPr>
        <p:spPr>
          <a:xfrm>
            <a:off x="5491080" y="929520"/>
            <a:ext cx="3881520" cy="2561760"/>
          </a:xfrm>
          <a:prstGeom prst="rect">
            <a:avLst/>
          </a:prstGeom>
          <a:solidFill>
            <a:srgbClr val="c9211e"/>
          </a:solidFill>
          <a:ln w="0">
            <a:noFill/>
          </a:ln>
        </p:spPr>
        <p:style>
          <a:lnRef idx="0"/>
          <a:fillRef idx="0"/>
          <a:effectRef idx="0"/>
          <a:fontRef idx="minor"/>
        </p:style>
        <p:txBody>
          <a:bodyPr lIns="0" rIns="0" tIns="0" bIns="0" anchor="ctr" anchorCtr="1">
            <a:spAutoFit/>
          </a:bodyPr>
          <a:p>
            <a:pPr algn="ctr">
              <a:lnSpc>
                <a:spcPct val="100000"/>
              </a:lnSpc>
              <a:tabLst>
                <a:tab algn="l" pos="0"/>
              </a:tabLst>
            </a:pPr>
            <a:r>
              <a:rPr lang="en-US" sz="2800" b="1" i="1" u="none" strike="noStrike">
                <a:solidFill>
                  <a:schemeClr val="dk1"/>
                </a:solidFill>
                <a:effectLst/>
                <a:highlight>
                  <a:srgbClr val="ffffff"/>
                </a:highlight>
                <a:uFillTx/>
                <a:latin typeface="Cambria"/>
                <a:ea typeface="Microsoft YaHei"/>
              </a:rPr>
              <a:t>Explain:  Model Outputs (reprice to Medicare +15%, then subtract AI savings, add $6B med school expansion)</a:t>
            </a:r>
            <a:br>
              <a:rPr sz="2800"/>
            </a:br>
            <a:r>
              <a:rPr lang="en-US" sz="2800" b="1" i="1" u="none" strike="noStrike">
                <a:solidFill>
                  <a:schemeClr val="dk1"/>
                </a:solidFill>
                <a:effectLst/>
                <a:highlight>
                  <a:srgbClr val="ffffff"/>
                </a:highlight>
                <a:uFillTx/>
                <a:latin typeface="Cambria"/>
                <a:ea typeface="Microsoft YaHei"/>
              </a:rPr>
              <a:t>6 of 6</a:t>
            </a:r>
            <a:endParaRPr lang="en-US" sz="28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CD1D192F-1765-402C-88A0-500E150A7449}" type="slidenum">
              <a:t>49</a:t>
            </a:fld>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5" name=""/>
          <p:cNvPicPr/>
          <p:nvPr/>
        </p:nvPicPr>
        <p:blipFill>
          <a:blip r:embed="rId1"/>
          <a:stretch/>
        </p:blipFill>
        <p:spPr>
          <a:xfrm>
            <a:off x="3659400" y="914400"/>
            <a:ext cx="4112640" cy="3426840"/>
          </a:xfrm>
          <a:prstGeom prst="rect">
            <a:avLst/>
          </a:prstGeom>
          <a:noFill/>
          <a:ln w="0">
            <a:noFill/>
          </a:ln>
        </p:spPr>
      </p:pic>
      <p:sp>
        <p:nvSpPr>
          <p:cNvPr id="76" name=""/>
          <p:cNvSpPr/>
          <p:nvPr/>
        </p:nvSpPr>
        <p:spPr>
          <a:xfrm>
            <a:off x="8001000" y="1208160"/>
            <a:ext cx="1594080" cy="679680"/>
          </a:xfrm>
          <a:prstGeom prst="rect">
            <a:avLst/>
          </a:prstGeom>
          <a:solidFill>
            <a:srgbClr val="c4febb"/>
          </a:solidFill>
          <a:ln w="18000">
            <a:solidFill>
              <a:srgbClr val="8e03a3"/>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sng" strike="noStrike">
                <a:solidFill>
                  <a:srgbClr val="000000"/>
                </a:solidFill>
                <a:effectLst/>
                <a:uFillTx/>
                <a:latin typeface="Times New Roman"/>
                <a:ea typeface="DejaVu Sans"/>
              </a:rPr>
              <a:t>+/- 5K Ashe County</a:t>
            </a:r>
            <a:r>
              <a:rPr lang="en-US" sz="1800" b="0"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77" name=""/>
          <p:cNvSpPr/>
          <p:nvPr/>
        </p:nvSpPr>
        <p:spPr>
          <a:xfrm flipH="1">
            <a:off x="6629400" y="1417680"/>
            <a:ext cx="137808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78" name=""/>
          <p:cNvSpPr/>
          <p:nvPr/>
        </p:nvSpPr>
        <p:spPr>
          <a:xfrm>
            <a:off x="8458200" y="2057400"/>
            <a:ext cx="1594080" cy="679680"/>
          </a:xfrm>
          <a:prstGeom prst="rect">
            <a:avLst/>
          </a:prstGeom>
          <a:solidFill>
            <a:srgbClr val="fed4bb"/>
          </a:solidFill>
          <a:ln w="18000">
            <a:solidFill>
              <a:srgbClr val="8e03a3"/>
            </a:solidFill>
            <a:round/>
          </a:ln>
        </p:spPr>
        <p:style>
          <a:lnRef idx="0"/>
          <a:fillRef idx="0"/>
          <a:effectRef idx="0"/>
          <a:fontRef idx="minor"/>
        </p:style>
        <p:txBody>
          <a:bodyPr lIns="90000" rIns="90000" tIns="608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800" b="1" i="1" u="sng" strike="noStrike">
                <a:solidFill>
                  <a:srgbClr val="000000"/>
                </a:solidFill>
                <a:effectLst/>
                <a:uFillTx/>
                <a:latin typeface="Times New Roman"/>
                <a:ea typeface="DejaVu Sans"/>
              </a:rPr>
              <a:t>+/- 8K  Ashe County</a:t>
            </a:r>
            <a:r>
              <a:rPr lang="en-US" sz="1800" b="0" u="none" strike="noStrike">
                <a:solidFill>
                  <a:srgbClr val="000000"/>
                </a:solidFill>
                <a:effectLst/>
                <a:uFillTx/>
                <a:latin typeface="Times New Roman"/>
                <a:ea typeface="DejaVu Sans"/>
              </a:rPr>
              <a:t> </a:t>
            </a:r>
            <a:endParaRPr lang="en-US" sz="1800" b="0" u="none" strike="noStrike">
              <a:solidFill>
                <a:srgbClr val="000000"/>
              </a:solidFill>
              <a:effectLst/>
              <a:uFillTx/>
              <a:latin typeface="Arial"/>
            </a:endParaRPr>
          </a:p>
        </p:txBody>
      </p:sp>
      <p:sp>
        <p:nvSpPr>
          <p:cNvPr id="79" name=""/>
          <p:cNvSpPr/>
          <p:nvPr/>
        </p:nvSpPr>
        <p:spPr>
          <a:xfrm flipH="1">
            <a:off x="7086600" y="2286000"/>
            <a:ext cx="1371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80" name=""/>
          <p:cNvSpPr/>
          <p:nvPr/>
        </p:nvSpPr>
        <p:spPr>
          <a:xfrm>
            <a:off x="0" y="0"/>
            <a:ext cx="10056600" cy="683640"/>
          </a:xfrm>
          <a:prstGeom prst="rect">
            <a:avLst/>
          </a:prstGeom>
          <a:solidFill>
            <a:schemeClr val="accent6">
              <a:lumOff val="0"/>
            </a:schemeClr>
          </a:solidFill>
          <a:ln w="0">
            <a:noFill/>
          </a:ln>
        </p:spPr>
        <p:style>
          <a:lnRef idx="0"/>
          <a:fillRef idx="0"/>
          <a:effectRef idx="0"/>
          <a:fontRef idx="minor"/>
        </p:style>
        <p:txBody>
          <a:bodyPr lIns="0" rIns="0" tIns="0" bIns="0" anchor="ctr">
            <a:spAutoFit/>
          </a:bodyPr>
          <a:p>
            <a:pPr algn="ctr">
              <a:lnSpc>
                <a:spcPct val="100000"/>
              </a:lnSpc>
            </a:pPr>
            <a:r>
              <a:rPr lang="en-US" sz="4400" b="0" i="1" u="none" strike="noStrike">
                <a:solidFill>
                  <a:srgbClr val="ffffff"/>
                </a:solidFill>
                <a:effectLst/>
                <a:uFillTx/>
                <a:latin typeface="Arial"/>
                <a:ea typeface="DejaVu Sans"/>
              </a:rPr>
              <a:t>A View Of Ashe County Health Care</a:t>
            </a:r>
            <a:endParaRPr lang="en-US" sz="4400" b="0" u="none" strike="noStrike">
              <a:solidFill>
                <a:srgbClr val="ffffff"/>
              </a:solidFill>
              <a:effectLst/>
              <a:uFillTx/>
              <a:latin typeface="Arial"/>
            </a:endParaRPr>
          </a:p>
        </p:txBody>
      </p:sp>
      <p:pic>
        <p:nvPicPr>
          <p:cNvPr id="81" name=""/>
          <p:cNvPicPr/>
          <p:nvPr/>
        </p:nvPicPr>
        <p:blipFill>
          <a:blip r:embed="rId2"/>
          <a:stretch/>
        </p:blipFill>
        <p:spPr>
          <a:xfrm>
            <a:off x="0" y="1071360"/>
            <a:ext cx="1598040" cy="1369440"/>
          </a:xfrm>
          <a:prstGeom prst="rect">
            <a:avLst/>
          </a:prstGeom>
          <a:noFill/>
          <a:ln w="0">
            <a:solidFill>
              <a:srgbClr val="3465a4"/>
            </a:solidFill>
          </a:ln>
        </p:spPr>
      </p:pic>
      <p:sp>
        <p:nvSpPr>
          <p:cNvPr id="82" name=""/>
          <p:cNvSpPr/>
          <p:nvPr/>
        </p:nvSpPr>
        <p:spPr>
          <a:xfrm>
            <a:off x="13680" y="685800"/>
            <a:ext cx="1598040" cy="383400"/>
          </a:xfrm>
          <a:prstGeom prst="rect">
            <a:avLst/>
          </a:prstGeom>
          <a:solidFill>
            <a:schemeClr val="accent1">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The Good </a:t>
            </a:r>
            <a:endParaRPr lang="en-US" sz="1800" b="0" u="none" strike="noStrike">
              <a:solidFill>
                <a:srgbClr val="ffffff"/>
              </a:solidFill>
              <a:effectLst/>
              <a:uFillTx/>
              <a:latin typeface="Arial"/>
            </a:endParaRPr>
          </a:p>
        </p:txBody>
      </p:sp>
      <p:sp>
        <p:nvSpPr>
          <p:cNvPr id="83" name=""/>
          <p:cNvSpPr/>
          <p:nvPr/>
        </p:nvSpPr>
        <p:spPr>
          <a:xfrm>
            <a:off x="0" y="3541680"/>
            <a:ext cx="3655440" cy="344160"/>
          </a:xfrm>
          <a:prstGeom prst="rect">
            <a:avLst/>
          </a:prstGeom>
          <a:solidFill>
            <a:schemeClr val="accent6">
              <a:lumOff val="0"/>
            </a:schemeClr>
          </a:solidFill>
          <a:ln w="0">
            <a:solidFill>
              <a:srgbClr val="000000"/>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The Bad </a:t>
            </a:r>
            <a:endParaRPr lang="en-US" sz="1800" b="0" u="none" strike="noStrike">
              <a:solidFill>
                <a:srgbClr val="ffffff"/>
              </a:solidFill>
              <a:effectLst/>
              <a:uFillTx/>
              <a:latin typeface="Arial"/>
            </a:endParaRPr>
          </a:p>
        </p:txBody>
      </p:sp>
      <p:sp>
        <p:nvSpPr>
          <p:cNvPr id="84" name=""/>
          <p:cNvSpPr/>
          <p:nvPr/>
        </p:nvSpPr>
        <p:spPr>
          <a:xfrm>
            <a:off x="0" y="2652840"/>
            <a:ext cx="3426840" cy="775440"/>
          </a:xfrm>
          <a:prstGeom prst="rect">
            <a:avLst/>
          </a:prstGeom>
          <a:solidFill>
            <a:schemeClr val="lt1">
              <a:lumOff val="0"/>
            </a:schemeClr>
          </a:solidFill>
          <a:ln w="0">
            <a:solidFill>
              <a:srgbClr val="3465a4"/>
            </a:solidFill>
          </a:ln>
        </p:spPr>
        <p:style>
          <a:lnRef idx="0"/>
          <a:fillRef idx="0"/>
          <a:effectRef idx="0"/>
          <a:fontRef idx="minor"/>
        </p:style>
        <p:txBody>
          <a:bodyPr lIns="90000" rIns="90000" tIns="45000" bIns="45000" anchor="t" anchorCtr="1">
            <a:spAutoFit/>
          </a:bodyPr>
          <a:p>
            <a:pPr marL="216000" indent="-216000" algn="ctr">
              <a:lnSpc>
                <a:spcPct val="100000"/>
              </a:lnSpc>
              <a:buClr>
                <a:srgbClr val="000000"/>
              </a:buClr>
              <a:buSzPct val="45000"/>
              <a:buFont typeface="Wingdings" charset="2"/>
              <a:buChar char=""/>
            </a:pPr>
            <a:r>
              <a:rPr lang="en-US" sz="1500" b="0" i="1" u="none" strike="noStrike">
                <a:solidFill>
                  <a:schemeClr val="hlink">
                    <a:lumMod val="75000"/>
                  </a:schemeClr>
                </a:solidFill>
                <a:effectLst/>
                <a:uFillTx/>
                <a:latin typeface="Arial"/>
                <a:ea typeface="DejaVu Sans"/>
              </a:rPr>
              <a:t>Direct Primary Care Model</a:t>
            </a:r>
            <a:endParaRPr lang="en-US" sz="1500" b="0" u="none" strike="noStrike">
              <a:solidFill>
                <a:srgbClr val="000000"/>
              </a:solidFill>
              <a:effectLst/>
              <a:uFillTx/>
              <a:latin typeface="Arial"/>
            </a:endParaRPr>
          </a:p>
          <a:p>
            <a:pPr>
              <a:lnSpc>
                <a:spcPct val="100000"/>
              </a:lnSpc>
            </a:pPr>
            <a:r>
              <a:rPr lang="en-US" sz="1500" b="0" i="1" u="none" strike="noStrike">
                <a:solidFill>
                  <a:schemeClr val="hlink">
                    <a:lumMod val="75000"/>
                  </a:schemeClr>
                </a:solidFill>
                <a:effectLst/>
                <a:uFillTx/>
                <a:latin typeface="Arial"/>
                <a:ea typeface="DejaVu Sans"/>
              </a:rPr>
              <a:t>   Elevation Health WJ  and New River    Wellness Jefferson  +$75 Per month</a:t>
            </a:r>
            <a:endParaRPr lang="en-US" sz="1500" b="0" u="none" strike="noStrike">
              <a:solidFill>
                <a:srgbClr val="000000"/>
              </a:solidFill>
              <a:effectLst/>
              <a:uFillTx/>
              <a:latin typeface="Arial"/>
            </a:endParaRPr>
          </a:p>
        </p:txBody>
      </p:sp>
      <p:sp>
        <p:nvSpPr>
          <p:cNvPr id="85" name=""/>
          <p:cNvSpPr/>
          <p:nvPr/>
        </p:nvSpPr>
        <p:spPr>
          <a:xfrm>
            <a:off x="0" y="3886200"/>
            <a:ext cx="3655440" cy="1598040"/>
          </a:xfrm>
          <a:prstGeom prst="rect">
            <a:avLst/>
          </a:prstGeom>
          <a:noFill/>
          <a:ln w="0">
            <a:solidFill>
              <a:srgbClr val="000000"/>
            </a:solidFill>
          </a:ln>
        </p:spPr>
        <p:style>
          <a:lnRef idx="0"/>
          <a:fillRef idx="0"/>
          <a:effectRef idx="0"/>
          <a:fontRef idx="minor"/>
        </p:style>
        <p:txBody>
          <a:bodyPr lIns="90000" rIns="90000" tIns="45000" bIns="45000" anchor="t">
            <a:spAutoFit/>
          </a:bodyPr>
          <a:p>
            <a:pPr algn="ctr">
              <a:lnSpc>
                <a:spcPct val="100000"/>
              </a:lnSpc>
              <a:spcBef>
                <a:spcPts val="1191"/>
              </a:spcBef>
              <a:spcAft>
                <a:spcPts val="989"/>
              </a:spcAft>
            </a:pPr>
            <a:r>
              <a:rPr lang="en-US" sz="1600" b="1" i="1" u="sng" strike="noStrike">
                <a:solidFill>
                  <a:srgbClr val="c9211e"/>
                </a:solidFill>
                <a:effectLst/>
                <a:uFillTx/>
                <a:latin typeface="Liberation Sans;Arial"/>
                <a:ea typeface="DejaVu Sans"/>
              </a:rPr>
              <a:t>18.2% </a:t>
            </a:r>
            <a:r>
              <a:rPr lang="en-US" sz="1600" b="1" i="1" u="none" strike="noStrike">
                <a:solidFill>
                  <a:srgbClr val="c9211e"/>
                </a:solidFill>
                <a:effectLst/>
                <a:uFillTx/>
                <a:latin typeface="Liberation Sans;Arial"/>
                <a:ea typeface="DejaVu Sans"/>
              </a:rPr>
              <a:t> adults age 18 to 64 years are without health insurance +/- 5k</a:t>
            </a:r>
            <a:endParaRPr lang="en-US" sz="1600" b="0" u="none" strike="noStrike">
              <a:solidFill>
                <a:srgbClr val="000000"/>
              </a:solidFill>
              <a:effectLst/>
              <a:uFillTx/>
              <a:latin typeface="Arial"/>
            </a:endParaRPr>
          </a:p>
          <a:p>
            <a:pPr algn="ctr">
              <a:lnSpc>
                <a:spcPct val="100000"/>
              </a:lnSpc>
              <a:spcBef>
                <a:spcPts val="1191"/>
              </a:spcBef>
              <a:spcAft>
                <a:spcPts val="989"/>
              </a:spcAft>
            </a:pPr>
            <a:r>
              <a:rPr lang="en-US" sz="1600" b="1" i="1" u="sng" strike="noStrike">
                <a:solidFill>
                  <a:srgbClr val="c9211e"/>
                </a:solidFill>
                <a:effectLst/>
                <a:uFillTx/>
                <a:latin typeface="Montserrat;sans-serif"/>
                <a:ea typeface="DejaVu Sans"/>
              </a:rPr>
              <a:t>6.5 %</a:t>
            </a:r>
            <a:r>
              <a:rPr lang="en-US" sz="1600" b="1" i="1" u="none" strike="noStrike">
                <a:solidFill>
                  <a:srgbClr val="c9211e"/>
                </a:solidFill>
                <a:effectLst/>
                <a:uFillTx/>
                <a:latin typeface="Montserrat;sans-serif"/>
                <a:ea typeface="DejaVu Sans"/>
              </a:rPr>
              <a:t> of children age 18 and under without health insurance +/- 2K</a:t>
            </a:r>
            <a:endParaRPr lang="en-US" sz="1600" b="0" u="none" strike="noStrike">
              <a:solidFill>
                <a:srgbClr val="000000"/>
              </a:solidFill>
              <a:effectLst/>
              <a:uFillTx/>
              <a:latin typeface="Arial"/>
            </a:endParaRPr>
          </a:p>
        </p:txBody>
      </p:sp>
      <p:pic>
        <p:nvPicPr>
          <p:cNvPr id="86" name=""/>
          <p:cNvPicPr/>
          <p:nvPr/>
        </p:nvPicPr>
        <p:blipFill>
          <a:blip r:embed="rId3"/>
          <a:stretch/>
        </p:blipFill>
        <p:spPr>
          <a:xfrm>
            <a:off x="7344000" y="3219840"/>
            <a:ext cx="2255040" cy="892800"/>
          </a:xfrm>
          <a:prstGeom prst="rect">
            <a:avLst/>
          </a:prstGeom>
          <a:noFill/>
          <a:ln w="0">
            <a:solidFill>
              <a:srgbClr val="3465a4"/>
            </a:solidFill>
          </a:ln>
        </p:spPr>
      </p:pic>
      <p:pic>
        <p:nvPicPr>
          <p:cNvPr id="87" name=""/>
          <p:cNvPicPr/>
          <p:nvPr/>
        </p:nvPicPr>
        <p:blipFill>
          <a:blip r:embed="rId4"/>
          <a:stretch/>
        </p:blipFill>
        <p:spPr>
          <a:xfrm>
            <a:off x="1600200" y="1600200"/>
            <a:ext cx="1826640" cy="912240"/>
          </a:xfrm>
          <a:prstGeom prst="rect">
            <a:avLst/>
          </a:prstGeom>
          <a:noFill/>
          <a:ln w="0">
            <a:noFill/>
          </a:ln>
        </p:spPr>
      </p:pic>
      <p:pic>
        <p:nvPicPr>
          <p:cNvPr id="88" name=""/>
          <p:cNvPicPr/>
          <p:nvPr/>
        </p:nvPicPr>
        <p:blipFill>
          <a:blip r:embed="rId5"/>
          <a:stretch/>
        </p:blipFill>
        <p:spPr>
          <a:xfrm>
            <a:off x="5943600" y="4486680"/>
            <a:ext cx="2645640" cy="997560"/>
          </a:xfrm>
          <a:prstGeom prst="rect">
            <a:avLst/>
          </a:prstGeom>
          <a:noFill/>
          <a:ln w="0">
            <a:solidFill>
              <a:srgbClr val="3465a4"/>
            </a:solidFill>
          </a:ln>
        </p:spPr>
      </p:pic>
      <p:pic>
        <p:nvPicPr>
          <p:cNvPr id="89" name=""/>
          <p:cNvPicPr/>
          <p:nvPr/>
        </p:nvPicPr>
        <p:blipFill>
          <a:blip r:embed="rId6"/>
          <a:stretch/>
        </p:blipFill>
        <p:spPr>
          <a:xfrm>
            <a:off x="1600200" y="685800"/>
            <a:ext cx="1826640" cy="912240"/>
          </a:xfrm>
          <a:prstGeom prst="rect">
            <a:avLst/>
          </a:prstGeom>
          <a:noFill/>
          <a:ln w="0">
            <a:noFill/>
          </a:ln>
        </p:spPr>
      </p:pic>
      <p:sp>
        <p:nvSpPr>
          <p:cNvPr id="90" name=""/>
          <p:cNvSpPr/>
          <p:nvPr/>
        </p:nvSpPr>
        <p:spPr>
          <a:xfrm>
            <a:off x="3693240" y="847080"/>
            <a:ext cx="683640" cy="601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lang="en-US" sz="1800" b="0" u="none" strike="noStrike">
                <a:solidFill>
                  <a:srgbClr val="000000"/>
                </a:solidFill>
                <a:effectLst/>
                <a:uFillTx/>
                <a:latin typeface="Arial"/>
              </a:rPr>
              <a:t>US </a:t>
            </a:r>
            <a:endParaRPr lang="en-US" sz="1800" b="0" u="none" strike="noStrike">
              <a:solidFill>
                <a:srgbClr val="000000"/>
              </a:solidFill>
              <a:effectLst/>
              <a:uFillTx/>
              <a:latin typeface="Arial"/>
            </a:endParaRPr>
          </a:p>
        </p:txBody>
      </p:sp>
      <p:sp>
        <p:nvSpPr>
          <p:cNvPr id="2" name="PlaceHolder 1"/>
          <p:cNvSpPr>
            <a:spLocks noGrp="1"/>
          </p:cNvSpPr>
          <p:nvPr>
            <p:ph type="sldNum" idx="2"/>
          </p:nvPr>
        </p:nvSpPr>
        <p:spPr/>
        <p:txBody>
          <a:bodyPr/>
          <a:p>
            <a:fld id="{59531808-8B60-4C59-9844-F1DD50BD4F88}" type="slidenum">
              <a:t>5</a:t>
            </a:fld>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9" name=""/>
          <p:cNvSpPr/>
          <p:nvPr/>
        </p:nvSpPr>
        <p:spPr>
          <a:xfrm>
            <a:off x="0" y="-44280"/>
            <a:ext cx="10051920" cy="570852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340" name=""/>
          <p:cNvPicPr/>
          <p:nvPr/>
        </p:nvPicPr>
        <p:blipFill>
          <a:blip r:embed="rId1"/>
          <a:stretch/>
        </p:blipFill>
        <p:spPr>
          <a:xfrm>
            <a:off x="2514600" y="9360"/>
            <a:ext cx="5479920" cy="5470560"/>
          </a:xfrm>
          <a:prstGeom prst="rect">
            <a:avLst/>
          </a:prstGeom>
          <a:noFill/>
          <a:ln w="0">
            <a:noFill/>
          </a:ln>
        </p:spPr>
      </p:pic>
      <p:sp>
        <p:nvSpPr>
          <p:cNvPr id="2" name="PlaceHolder 1"/>
          <p:cNvSpPr>
            <a:spLocks noGrp="1"/>
          </p:cNvSpPr>
          <p:nvPr>
            <p:ph type="sldNum" idx="2"/>
          </p:nvPr>
        </p:nvSpPr>
        <p:spPr/>
        <p:txBody>
          <a:bodyPr/>
          <a:p>
            <a:fld id="{7ADE5815-9A26-442B-83A6-1A11180D2976}" type="slidenum">
              <a:t>50</a:t>
            </a:fld>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1" name=""/>
          <p:cNvSpPr/>
          <p:nvPr/>
        </p:nvSpPr>
        <p:spPr>
          <a:xfrm>
            <a:off x="1143000" y="0"/>
            <a:ext cx="8908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342" name=""/>
          <p:cNvPicPr/>
          <p:nvPr/>
        </p:nvPicPr>
        <p:blipFill>
          <a:blip r:embed="rId1"/>
          <a:stretch/>
        </p:blipFill>
        <p:spPr>
          <a:xfrm>
            <a:off x="1143000" y="228600"/>
            <a:ext cx="7994520" cy="5251320"/>
          </a:xfrm>
          <a:prstGeom prst="rect">
            <a:avLst/>
          </a:prstGeom>
          <a:noFill/>
          <a:ln w="0">
            <a:noFill/>
          </a:ln>
        </p:spPr>
      </p:pic>
      <p:sp>
        <p:nvSpPr>
          <p:cNvPr id="2" name="PlaceHolder 1"/>
          <p:cNvSpPr>
            <a:spLocks noGrp="1"/>
          </p:cNvSpPr>
          <p:nvPr>
            <p:ph type="sldNum" idx="2"/>
          </p:nvPr>
        </p:nvSpPr>
        <p:spPr/>
        <p:txBody>
          <a:bodyPr/>
          <a:p>
            <a:fld id="{47412640-3042-4BFE-8AF8-EDA8B97D529A}" type="slidenum">
              <a:t>51</a:t>
            </a:fld>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3" name="PlaceHolder 1"/>
          <p:cNvSpPr>
            <a:spLocks noGrp="1"/>
          </p:cNvSpPr>
          <p:nvPr>
            <p:ph type="title"/>
          </p:nvPr>
        </p:nvSpPr>
        <p:spPr>
          <a:xfrm>
            <a:off x="1619280" y="209160"/>
            <a:ext cx="8092800" cy="942840"/>
          </a:xfrm>
          <a:prstGeom prst="rect">
            <a:avLst/>
          </a:prstGeom>
          <a:noFill/>
          <a:ln w="0">
            <a:noFill/>
          </a:ln>
        </p:spPr>
        <p:txBody>
          <a:bodyPr lIns="0" rIns="0" tIns="0" bIns="0" anchor="ctr">
            <a:spAutoFit/>
          </a:bodyPr>
          <a:p>
            <a:pPr indent="0" algn="ctr">
              <a:buNone/>
            </a:pPr>
            <a:endParaRPr lang="en-US" sz="1800" b="0" u="none" strike="noStrike">
              <a:solidFill>
                <a:srgbClr val="000000"/>
              </a:solidFill>
              <a:effectLst/>
              <a:uFillTx/>
              <a:latin typeface="Arial"/>
            </a:endParaRPr>
          </a:p>
        </p:txBody>
      </p:sp>
      <p:sp>
        <p:nvSpPr>
          <p:cNvPr id="344" name=""/>
          <p:cNvSpPr/>
          <p:nvPr/>
        </p:nvSpPr>
        <p:spPr>
          <a:xfrm>
            <a:off x="0" y="0"/>
            <a:ext cx="10051920" cy="56642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345" name=""/>
          <p:cNvPicPr/>
          <p:nvPr/>
        </p:nvPicPr>
        <p:blipFill>
          <a:blip r:embed="rId1"/>
          <a:stretch/>
        </p:blipFill>
        <p:spPr>
          <a:xfrm>
            <a:off x="1371600" y="1143000"/>
            <a:ext cx="3424320" cy="4339440"/>
          </a:xfrm>
          <a:prstGeom prst="rect">
            <a:avLst/>
          </a:prstGeom>
          <a:noFill/>
          <a:ln w="0">
            <a:noFill/>
          </a:ln>
        </p:spPr>
      </p:pic>
      <p:sp>
        <p:nvSpPr>
          <p:cNvPr id="346" name=""/>
          <p:cNvSpPr/>
          <p:nvPr/>
        </p:nvSpPr>
        <p:spPr>
          <a:xfrm>
            <a:off x="5029200" y="1143000"/>
            <a:ext cx="4568040" cy="4295880"/>
          </a:xfrm>
          <a:prstGeom prst="rect">
            <a:avLst/>
          </a:prstGeom>
          <a:solidFill>
            <a:srgbClr val="f2f2f2"/>
          </a:solidFill>
          <a:ln w="0">
            <a:noFill/>
          </a:ln>
        </p:spPr>
        <p:style>
          <a:lnRef idx="0"/>
          <a:fillRef idx="0"/>
          <a:effectRef idx="0"/>
          <a:fontRef idx="minor"/>
        </p:style>
        <p:txBody>
          <a:bodyPr lIns="90000" rIns="90000" tIns="45000" bIns="45000" anchor="t">
            <a:spAutoFit/>
          </a:bodyPr>
          <a:p>
            <a:pPr>
              <a:lnSpc>
                <a:spcPct val="150000"/>
              </a:lnSpc>
            </a:pPr>
            <a:r>
              <a:rPr lang="en-US" sz="2000" b="1" i="1" u="none" strike="noStrike">
                <a:solidFill>
                  <a:srgbClr val="c9211e"/>
                </a:solidFill>
                <a:effectLst/>
                <a:uFillTx/>
                <a:latin typeface="Arial"/>
                <a:ea typeface="DejaVu Sans"/>
              </a:rPr>
              <a:t>From 2006 to 2024, the U.S. health care industry spent roughly </a:t>
            </a:r>
            <a:r>
              <a:rPr lang="en-US" sz="3200" b="1" i="1" u="sng" strike="noStrike">
                <a:solidFill>
                  <a:srgbClr val="c9211e"/>
                </a:solidFill>
                <a:effectLst/>
                <a:uFillTx/>
                <a:latin typeface="Arial"/>
                <a:ea typeface="DejaVu Sans"/>
              </a:rPr>
              <a:t>$12 billion lobbying</a:t>
            </a:r>
            <a:r>
              <a:rPr lang="en-US" sz="2000" b="1" i="1" u="none" strike="noStrike">
                <a:solidFill>
                  <a:srgbClr val="c9211e"/>
                </a:solidFill>
                <a:effectLst/>
                <a:uFillTx/>
                <a:latin typeface="Arial"/>
                <a:ea typeface="DejaVu Sans"/>
              </a:rPr>
              <a:t> the federal government—largely to preserve a for-profit, fragmented system while Medicare Advantage expanded and universal or cost-plus alternatives were repeatedly blocked</a:t>
            </a:r>
            <a:endParaRPr lang="en-US" sz="2000" b="0" u="none" strike="noStrike">
              <a:solidFill>
                <a:srgbClr val="000000"/>
              </a:solidFill>
              <a:effectLst/>
              <a:uFillTx/>
              <a:latin typeface="Arial"/>
            </a:endParaRPr>
          </a:p>
        </p:txBody>
      </p:sp>
      <p:sp>
        <p:nvSpPr>
          <p:cNvPr id="347" name=""/>
          <p:cNvSpPr/>
          <p:nvPr/>
        </p:nvSpPr>
        <p:spPr>
          <a:xfrm>
            <a:off x="720" y="720"/>
            <a:ext cx="10051920" cy="137052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800" b="0" i="1" u="none" strike="noStrike">
                <a:solidFill>
                  <a:srgbClr val="ffffff"/>
                </a:solidFill>
                <a:effectLst/>
                <a:uFillTx/>
                <a:latin typeface="Arial"/>
                <a:ea typeface="DejaVu Sans"/>
              </a:rPr>
              <a:t>Commercial Ethics LOBBIES $$$$ to </a:t>
            </a:r>
            <a:endParaRPr lang="en-US" sz="2800" b="0" u="none" strike="noStrike">
              <a:solidFill>
                <a:srgbClr val="ffffff"/>
              </a:solidFill>
              <a:effectLst/>
              <a:uFillTx/>
              <a:latin typeface="Arial"/>
            </a:endParaRPr>
          </a:p>
          <a:p>
            <a:pPr algn="ctr">
              <a:lnSpc>
                <a:spcPct val="100000"/>
              </a:lnSpc>
            </a:pPr>
            <a:r>
              <a:rPr lang="en-US" sz="2800" b="0" i="1" u="none" strike="noStrike">
                <a:solidFill>
                  <a:srgbClr val="ffffff"/>
                </a:solidFill>
                <a:effectLst/>
                <a:uFillTx/>
                <a:latin typeface="Arial"/>
                <a:ea typeface="DejaVu Sans"/>
              </a:rPr>
              <a:t>Keep Things As They Are </a:t>
            </a:r>
            <a:r>
              <a:rPr lang="en-US" sz="2800" b="0" u="none" strike="noStrike">
                <a:solidFill>
                  <a:srgbClr val="ffffff"/>
                </a:solidFill>
                <a:effectLst/>
                <a:uFillTx/>
                <a:latin typeface="Arial"/>
                <a:ea typeface="DejaVu Sans"/>
              </a:rPr>
              <a:t>  </a:t>
            </a:r>
            <a:endParaRPr lang="en-US" sz="2800" b="0" u="none" strike="noStrike">
              <a:solidFill>
                <a:srgbClr val="ffffff"/>
              </a:solidFill>
              <a:effectLst/>
              <a:uFillTx/>
              <a:latin typeface="Arial"/>
            </a:endParaRPr>
          </a:p>
          <a:p>
            <a:pPr algn="ctr">
              <a:lnSpc>
                <a:spcPct val="100000"/>
              </a:lnSpc>
            </a:pPr>
            <a:endParaRPr lang="en-US" sz="2800" b="0" u="none" strike="noStrike">
              <a:solidFill>
                <a:srgbClr val="ffffff"/>
              </a:solidFill>
              <a:effectLst/>
              <a:uFillTx/>
              <a:latin typeface="Arial"/>
            </a:endParaRPr>
          </a:p>
        </p:txBody>
      </p:sp>
      <p:sp>
        <p:nvSpPr>
          <p:cNvPr id="3" name="PlaceHolder 2"/>
          <p:cNvSpPr>
            <a:spLocks noGrp="1"/>
          </p:cNvSpPr>
          <p:nvPr>
            <p:ph type="sldNum" idx="2"/>
          </p:nvPr>
        </p:nvSpPr>
        <p:spPr/>
        <p:txBody>
          <a:bodyPr/>
          <a:p>
            <a:fld id="{D88DA36C-B039-4C2A-9CAE-A4CD25EFE354}" type="slidenum">
              <a:t>52</a:t>
            </a:fld>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8" name=""/>
          <p:cNvPicPr/>
          <p:nvPr/>
        </p:nvPicPr>
        <p:blipFill>
          <a:blip r:embed="rId1"/>
          <a:stretch/>
        </p:blipFill>
        <p:spPr>
          <a:xfrm>
            <a:off x="1371600" y="1371600"/>
            <a:ext cx="7878600" cy="4300560"/>
          </a:xfrm>
          <a:prstGeom prst="rect">
            <a:avLst/>
          </a:prstGeom>
          <a:noFill/>
          <a:ln w="0">
            <a:noFill/>
          </a:ln>
        </p:spPr>
      </p:pic>
      <p:sp>
        <p:nvSpPr>
          <p:cNvPr id="349" name=""/>
          <p:cNvSpPr/>
          <p:nvPr/>
        </p:nvSpPr>
        <p:spPr>
          <a:xfrm>
            <a:off x="1080" y="1080"/>
            <a:ext cx="10051920" cy="100440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3200" b="0" i="1" u="none" strike="noStrike">
                <a:solidFill>
                  <a:srgbClr val="ffffff"/>
                </a:solidFill>
                <a:effectLst/>
                <a:uFillTx/>
                <a:latin typeface="Arial"/>
                <a:ea typeface="DejaVu Sans"/>
              </a:rPr>
              <a:t>Perscription Drugs </a:t>
            </a:r>
            <a:r>
              <a:rPr lang="en-US" sz="2800" b="0" u="none" strike="noStrike">
                <a:solidFill>
                  <a:srgbClr val="ffffff"/>
                </a:solidFill>
                <a:effectLst/>
                <a:uFillTx/>
                <a:latin typeface="Arial"/>
                <a:ea typeface="DejaVu Sans"/>
              </a:rPr>
              <a:t> </a:t>
            </a:r>
            <a:endParaRPr lang="en-US" sz="2800" b="0" u="none" strike="noStrike">
              <a:solidFill>
                <a:srgbClr val="ffffff"/>
              </a:solidFill>
              <a:effectLst/>
              <a:uFillTx/>
              <a:latin typeface="Arial"/>
            </a:endParaRPr>
          </a:p>
          <a:p>
            <a:pPr algn="ctr">
              <a:lnSpc>
                <a:spcPct val="100000"/>
              </a:lnSpc>
            </a:pPr>
            <a:endParaRPr lang="en-US" sz="2800" b="0" u="none" strike="noStrike">
              <a:solidFill>
                <a:srgbClr val="ffffff"/>
              </a:solidFill>
              <a:effectLst/>
              <a:uFillTx/>
              <a:latin typeface="Arial"/>
            </a:endParaRPr>
          </a:p>
        </p:txBody>
      </p:sp>
      <p:sp>
        <p:nvSpPr>
          <p:cNvPr id="350" name=""/>
          <p:cNvSpPr/>
          <p:nvPr/>
        </p:nvSpPr>
        <p:spPr>
          <a:xfrm>
            <a:off x="2743200" y="1005480"/>
            <a:ext cx="1139040" cy="453240"/>
          </a:xfrm>
          <a:custGeom>
            <a:avLst/>
            <a:gdLst>
              <a:gd name="textAreaLeft" fmla="*/ 459000 w 1139040"/>
              <a:gd name="textAreaRight" fmla="*/ 739440 w 1139040"/>
              <a:gd name="textAreaTop" fmla="*/ 156600 h 453240"/>
              <a:gd name="textAreaBottom" fmla="*/ 300600 h 453240"/>
            </a:gdLst>
            <a:ahLst/>
            <a:cxnLst/>
            <a:rect l="textAreaLeft" t="textAreaTop" r="textAreaRight" b="textAreaBottom"/>
            <a:pathLst>
              <a:path w="640" h="861">
                <a:moveTo>
                  <a:pt x="640" y="233"/>
                </a:moveTo>
                <a:lnTo>
                  <a:pt x="221" y="293"/>
                </a:lnTo>
                <a:lnTo>
                  <a:pt x="506" y="12"/>
                </a:lnTo>
                <a:lnTo>
                  <a:pt x="367" y="0"/>
                </a:lnTo>
                <a:lnTo>
                  <a:pt x="29" y="406"/>
                </a:lnTo>
                <a:lnTo>
                  <a:pt x="431" y="347"/>
                </a:lnTo>
                <a:lnTo>
                  <a:pt x="145" y="645"/>
                </a:lnTo>
                <a:lnTo>
                  <a:pt x="99" y="520"/>
                </a:lnTo>
                <a:lnTo>
                  <a:pt x="0" y="861"/>
                </a:lnTo>
                <a:lnTo>
                  <a:pt x="326" y="765"/>
                </a:lnTo>
                <a:lnTo>
                  <a:pt x="209" y="711"/>
                </a:lnTo>
                <a:lnTo>
                  <a:pt x="640" y="233"/>
                </a:lnTo>
                <a:lnTo>
                  <a:pt x="640" y="233"/>
                </a:lnTo>
                <a:close/>
              </a:path>
            </a:pathLst>
          </a:custGeom>
          <a:solidFill>
            <a:srgbClr val="c9211e"/>
          </a:solidFill>
          <a:ln w="0">
            <a:solidFill>
              <a:srgbClr val="c9211e"/>
            </a:solid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ffffff"/>
              </a:solidFill>
              <a:effectLst/>
              <a:uFillTx/>
              <a:latin typeface="Arial"/>
              <a:ea typeface="DejaVu Sans"/>
            </a:endParaRPr>
          </a:p>
        </p:txBody>
      </p:sp>
      <p:sp>
        <p:nvSpPr>
          <p:cNvPr id="2" name="PlaceHolder 1"/>
          <p:cNvSpPr>
            <a:spLocks noGrp="1"/>
          </p:cNvSpPr>
          <p:nvPr>
            <p:ph type="sldNum" idx="2"/>
          </p:nvPr>
        </p:nvSpPr>
        <p:spPr/>
        <p:txBody>
          <a:bodyPr/>
          <a:p>
            <a:fld id="{398065B3-EA9D-4948-83CC-E3F697281CAC}" type="slidenum">
              <a:t>53</a:t>
            </a:fld>
          </a:p>
        </p:txBody>
      </p:sp>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1" name="PlaceHolder 1"/>
          <p:cNvSpPr>
            <a:spLocks noGrp="1"/>
          </p:cNvSpPr>
          <p:nvPr>
            <p:ph type="title"/>
          </p:nvPr>
        </p:nvSpPr>
        <p:spPr>
          <a:xfrm>
            <a:off x="7086600" y="1143000"/>
            <a:ext cx="2736720" cy="2738160"/>
          </a:xfrm>
          <a:prstGeom prst="rect">
            <a:avLst/>
          </a:prstGeom>
          <a:solidFill>
            <a:srgbClr val="c9211e"/>
          </a:solidFill>
          <a:ln w="0">
            <a:noFill/>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ACA premiums Increase 26% in 2026 </a:t>
            </a:r>
            <a:br>
              <a:rPr sz="3300"/>
            </a:br>
            <a:r>
              <a:rPr lang="en-US" sz="3300" b="0" i="1" u="none" strike="noStrike">
                <a:solidFill>
                  <a:srgbClr val="ffffff"/>
                </a:solidFill>
                <a:effectLst/>
                <a:uFillTx/>
                <a:latin typeface="Times New Roman"/>
              </a:rPr>
              <a:t>Plus Subsidies Eliminated</a:t>
            </a:r>
            <a:endParaRPr lang="en-US" sz="3300" b="0" u="none" strike="noStrike">
              <a:solidFill>
                <a:srgbClr val="ffffff"/>
              </a:solidFill>
              <a:effectLst/>
              <a:uFillTx/>
              <a:latin typeface="Arial"/>
            </a:endParaRPr>
          </a:p>
        </p:txBody>
      </p:sp>
      <p:pic>
        <p:nvPicPr>
          <p:cNvPr id="352" name=""/>
          <p:cNvPicPr/>
          <p:nvPr/>
        </p:nvPicPr>
        <p:blipFill>
          <a:blip r:embed="rId1"/>
          <a:stretch/>
        </p:blipFill>
        <p:spPr>
          <a:xfrm>
            <a:off x="1371600" y="1143000"/>
            <a:ext cx="6165720" cy="4336920"/>
          </a:xfrm>
          <a:prstGeom prst="rect">
            <a:avLst/>
          </a:prstGeom>
          <a:noFill/>
          <a:ln w="0">
            <a:noFill/>
          </a:ln>
        </p:spPr>
      </p:pic>
      <p:sp>
        <p:nvSpPr>
          <p:cNvPr id="353" name=""/>
          <p:cNvSpPr/>
          <p:nvPr/>
        </p:nvSpPr>
        <p:spPr>
          <a:xfrm>
            <a:off x="0" y="0"/>
            <a:ext cx="10051920" cy="930240"/>
          </a:xfrm>
          <a:prstGeom prst="rect">
            <a:avLst/>
          </a:prstGeom>
          <a:solidFill>
            <a:srgbClr val="c9211e"/>
          </a:solidFill>
          <a:ln w="9360">
            <a:solidFill>
              <a:srgbClr val="f2f2f2"/>
            </a:solidFill>
            <a:round/>
          </a:ln>
        </p:spPr>
        <p:style>
          <a:lnRef idx="0"/>
          <a:fillRef idx="0"/>
          <a:effectRef idx="0"/>
          <a:fontRef idx="minor"/>
        </p:style>
        <p:txBody>
          <a:bodyPr lIns="0" rIns="0" tIns="29160" bIns="0" anchor="ctr">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300" b="0" i="1" u="none" strike="noStrike">
                <a:solidFill>
                  <a:srgbClr val="ffffff"/>
                </a:solidFill>
                <a:effectLst/>
                <a:uFillTx/>
                <a:latin typeface="Times New Roman"/>
                <a:ea typeface="DejaVu Sans"/>
              </a:rPr>
              <a:t>Why Now? The Double Whammy Factor</a:t>
            </a:r>
            <a:endParaRPr lang="en-US" sz="3300" b="0" u="none" strike="noStrike">
              <a:solidFill>
                <a:srgbClr val="ffffff"/>
              </a:solidFill>
              <a:effectLst/>
              <a:uFillTx/>
              <a:latin typeface="Arial"/>
            </a:endParaRPr>
          </a:p>
        </p:txBody>
      </p:sp>
      <p:pic>
        <p:nvPicPr>
          <p:cNvPr id="354" name=""/>
          <p:cNvPicPr/>
          <p:nvPr/>
        </p:nvPicPr>
        <p:blipFill>
          <a:blip r:embed="rId2"/>
          <a:stretch/>
        </p:blipFill>
        <p:spPr>
          <a:xfrm>
            <a:off x="7315200" y="4114800"/>
            <a:ext cx="1823760" cy="1366560"/>
          </a:xfrm>
          <a:prstGeom prst="rect">
            <a:avLst/>
          </a:prstGeom>
          <a:noFill/>
          <a:ln w="0">
            <a:noFill/>
          </a:ln>
        </p:spPr>
      </p:pic>
      <p:sp>
        <p:nvSpPr>
          <p:cNvPr id="3" name="PlaceHolder 2"/>
          <p:cNvSpPr>
            <a:spLocks noGrp="1"/>
          </p:cNvSpPr>
          <p:nvPr>
            <p:ph type="sldNum" idx="2"/>
          </p:nvPr>
        </p:nvSpPr>
        <p:spPr/>
        <p:txBody>
          <a:bodyPr/>
          <a:p>
            <a:fld id="{CB21A5BD-448A-4E2D-B113-B956FA6F2C4F}" type="slidenum">
              <a:t>54</a:t>
            </a:fld>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5" name="PlaceHolder 1"/>
          <p:cNvSpPr>
            <a:spLocks noGrp="1"/>
          </p:cNvSpPr>
          <p:nvPr>
            <p:ph type="title"/>
          </p:nvPr>
        </p:nvSpPr>
        <p:spPr>
          <a:xfrm>
            <a:off x="0" y="-11520"/>
            <a:ext cx="10054440" cy="1384200"/>
          </a:xfrm>
          <a:prstGeom prst="rect">
            <a:avLst/>
          </a:prstGeom>
          <a:solidFill>
            <a:srgbClr val="c9211e"/>
          </a:solidFill>
          <a:ln w="9360">
            <a:solidFill>
              <a:srgbClr val="f2f2f2"/>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Why Now?</a:t>
            </a:r>
            <a:br>
              <a:rPr sz="3300"/>
            </a:br>
            <a:r>
              <a:rPr lang="en-US" sz="3300" b="0" i="1" u="none" strike="noStrike">
                <a:solidFill>
                  <a:srgbClr val="ffffff"/>
                </a:solidFill>
                <a:effectLst/>
                <a:uFillTx/>
                <a:latin typeface="Times New Roman"/>
              </a:rPr>
              <a:t>Health Care Economist Savings Can Be Realized</a:t>
            </a:r>
            <a:endParaRPr lang="en-US" sz="3300" b="0" u="none" strike="noStrike">
              <a:solidFill>
                <a:srgbClr val="ffffff"/>
              </a:solidFill>
              <a:effectLst/>
              <a:uFillTx/>
              <a:latin typeface="Arial"/>
            </a:endParaRPr>
          </a:p>
        </p:txBody>
      </p:sp>
      <p:sp>
        <p:nvSpPr>
          <p:cNvPr id="356" name=""/>
          <p:cNvSpPr/>
          <p:nvPr/>
        </p:nvSpPr>
        <p:spPr>
          <a:xfrm>
            <a:off x="1828800" y="1371600"/>
            <a:ext cx="7538760" cy="3975840"/>
          </a:xfrm>
          <a:prstGeom prst="rect">
            <a:avLst/>
          </a:prstGeom>
          <a:noFill/>
          <a:ln w="0">
            <a:noFill/>
          </a:ln>
        </p:spPr>
        <p:style>
          <a:lnRef idx="0"/>
          <a:fillRef idx="0"/>
          <a:effectRef idx="0"/>
          <a:fontRef idx="minor"/>
        </p:style>
        <p:txBody>
          <a:bodyPr lIns="90000" rIns="90000" tIns="45000" bIns="45000" anchor="t">
            <a:spAutoFit/>
          </a:bodyPr>
          <a:p>
            <a:pPr>
              <a:lnSpc>
                <a:spcPct val="150000"/>
              </a:lnSpc>
            </a:pPr>
            <a:r>
              <a:rPr lang="en-US" sz="2000" b="1" u="none" strike="noStrike">
                <a:solidFill>
                  <a:srgbClr val="000000"/>
                </a:solidFill>
                <a:effectLst/>
                <a:uFillTx/>
                <a:latin typeface="Times New Roman"/>
                <a:ea typeface="DejaVu Sans"/>
              </a:rPr>
              <a:t>What the Evidence Shows About Single-Payer Health Care</a:t>
            </a:r>
            <a:endParaRPr lang="en-US" sz="2000" b="0" u="none" strike="noStrike">
              <a:solidFill>
                <a:srgbClr val="000000"/>
              </a:solidFill>
              <a:effectLst/>
              <a:uFillTx/>
              <a:latin typeface="Arial"/>
            </a:endParaRPr>
          </a:p>
          <a:p>
            <a:pPr>
              <a:lnSpc>
                <a:spcPct val="150000"/>
              </a:lnSpc>
            </a:pPr>
            <a:r>
              <a:rPr lang="en-US" sz="2000" b="0" u="none" strike="noStrike">
                <a:solidFill>
                  <a:srgbClr val="000000"/>
                </a:solidFill>
                <a:effectLst/>
                <a:uFillTx/>
                <a:latin typeface="Times New Roman"/>
                <a:ea typeface="DejaVu Sans"/>
              </a:rPr>
              <a:t>22 independent cost analyses—from across the political spectrum—</a:t>
            </a:r>
            <a:endParaRPr lang="en-US" sz="2000" b="0" u="none" strike="noStrike">
              <a:solidFill>
                <a:srgbClr val="000000"/>
              </a:solidFill>
              <a:effectLst/>
              <a:uFillTx/>
              <a:latin typeface="Arial"/>
            </a:endParaRPr>
          </a:p>
          <a:p>
            <a:pPr>
              <a:lnSpc>
                <a:spcPct val="150000"/>
              </a:lnSpc>
            </a:pPr>
            <a:r>
              <a:rPr lang="en-US" sz="2000" b="1" i="1" u="sng" strike="noStrike">
                <a:solidFill>
                  <a:schemeClr val="accent6"/>
                </a:solidFill>
                <a:effectLst/>
                <a:uFillTx/>
                <a:latin typeface="Times New Roman"/>
                <a:ea typeface="DejaVu Sans"/>
              </a:rPr>
              <a:t>found that single-payer would reduce overall health spending while covering all U.S. residents.</a:t>
            </a:r>
            <a:endParaRPr lang="en-US" sz="2000" b="0" u="none" strike="noStrike">
              <a:solidFill>
                <a:srgbClr val="000000"/>
              </a:solidFill>
              <a:effectLst/>
              <a:uFillTx/>
              <a:latin typeface="Arial"/>
            </a:endParaRPr>
          </a:p>
          <a:p>
            <a:pPr>
              <a:lnSpc>
                <a:spcPct val="150000"/>
              </a:lnSpc>
            </a:pPr>
            <a:endParaRPr lang="en-US" sz="1800" b="0" u="none" strike="noStrike">
              <a:solidFill>
                <a:srgbClr val="000000"/>
              </a:solidFill>
              <a:effectLst/>
              <a:uFillTx/>
              <a:latin typeface="Arial"/>
            </a:endParaRPr>
          </a:p>
          <a:p>
            <a:pPr marL="216000" indent="-216000">
              <a:lnSpc>
                <a:spcPct val="150000"/>
              </a:lnSpc>
              <a:buClr>
                <a:srgbClr val="c9211e"/>
              </a:buClr>
              <a:buFont typeface="Wingdings" charset="2"/>
              <a:buChar char=""/>
            </a:pPr>
            <a:r>
              <a:rPr lang="en-US" sz="1800" b="0" i="1" u="sng" strike="noStrike">
                <a:solidFill>
                  <a:schemeClr val="accent6"/>
                </a:solidFill>
                <a:effectLst/>
                <a:uFillTx/>
                <a:latin typeface="Times New Roman"/>
                <a:ea typeface="DejaVu Sans"/>
              </a:rPr>
              <a:t>From simplified billing </a:t>
            </a:r>
            <a:endParaRPr lang="en-US" sz="1800" b="0" u="none" strike="noStrike">
              <a:solidFill>
                <a:srgbClr val="000000"/>
              </a:solidFill>
              <a:effectLst/>
              <a:uFillTx/>
              <a:latin typeface="Arial"/>
            </a:endParaRPr>
          </a:p>
          <a:p>
            <a:pPr marL="216000" indent="-216000">
              <a:lnSpc>
                <a:spcPct val="150000"/>
              </a:lnSpc>
              <a:buClr>
                <a:srgbClr val="c9211e"/>
              </a:buClr>
              <a:buFont typeface="Wingdings" charset="2"/>
              <a:buChar char=""/>
            </a:pPr>
            <a:r>
              <a:rPr lang="en-US" sz="1800" b="0" i="1" u="sng" strike="noStrike">
                <a:solidFill>
                  <a:schemeClr val="accent6"/>
                </a:solidFill>
                <a:effectLst/>
                <a:uFillTx/>
                <a:latin typeface="Times New Roman"/>
                <a:ea typeface="DejaVu Sans"/>
              </a:rPr>
              <a:t>Administration</a:t>
            </a:r>
            <a:endParaRPr lang="en-US" sz="1800" b="0" u="none" strike="noStrike">
              <a:solidFill>
                <a:srgbClr val="000000"/>
              </a:solidFill>
              <a:effectLst/>
              <a:uFillTx/>
              <a:latin typeface="Arial"/>
            </a:endParaRPr>
          </a:p>
          <a:p>
            <a:pPr marL="216000" indent="-216000">
              <a:lnSpc>
                <a:spcPct val="150000"/>
              </a:lnSpc>
              <a:buClr>
                <a:srgbClr val="c9211e"/>
              </a:buClr>
              <a:buFont typeface="Wingdings" charset="2"/>
              <a:buChar char=""/>
            </a:pPr>
            <a:r>
              <a:rPr lang="en-US" sz="1800" b="0" i="1" u="sng" strike="noStrike">
                <a:solidFill>
                  <a:schemeClr val="accent6"/>
                </a:solidFill>
                <a:effectLst/>
                <a:uFillTx/>
                <a:latin typeface="Times New Roman"/>
                <a:ea typeface="DejaVu Sans"/>
              </a:rPr>
              <a:t>Negotiated drug prices</a:t>
            </a:r>
            <a:endParaRPr lang="en-US" sz="1800" b="0" u="none" strike="noStrike">
              <a:solidFill>
                <a:srgbClr val="000000"/>
              </a:solidFill>
              <a:effectLst/>
              <a:uFillTx/>
              <a:latin typeface="Arial"/>
            </a:endParaRPr>
          </a:p>
          <a:p>
            <a:pPr marL="216000" indent="-216000">
              <a:lnSpc>
                <a:spcPct val="150000"/>
              </a:lnSpc>
              <a:buClr>
                <a:srgbClr val="c9211e"/>
              </a:buClr>
              <a:buFont typeface="Wingdings" charset="2"/>
              <a:buChar char=""/>
            </a:pPr>
            <a:r>
              <a:rPr lang="en-US" sz="1800" b="0" i="1" u="sng" strike="noStrike">
                <a:solidFill>
                  <a:schemeClr val="accent6"/>
                </a:solidFill>
                <a:effectLst/>
                <a:uFillTx/>
                <a:latin typeface="Times New Roman"/>
                <a:ea typeface="DejaVu Sans"/>
              </a:rPr>
              <a:t>Replacing private insurers with a public system.</a:t>
            </a:r>
            <a:endParaRPr lang="en-US" sz="1800" b="0" u="none" strike="noStrike">
              <a:solidFill>
                <a:srgbClr val="000000"/>
              </a:solidFill>
              <a:effectLst/>
              <a:uFillTx/>
              <a:latin typeface="Arial"/>
            </a:endParaRPr>
          </a:p>
        </p:txBody>
      </p:sp>
      <p:sp>
        <p:nvSpPr>
          <p:cNvPr id="3" name="PlaceHolder 2"/>
          <p:cNvSpPr>
            <a:spLocks noGrp="1"/>
          </p:cNvSpPr>
          <p:nvPr>
            <p:ph type="sldNum" idx="2"/>
          </p:nvPr>
        </p:nvSpPr>
        <p:spPr/>
        <p:txBody>
          <a:bodyPr/>
          <a:p>
            <a:fld id="{E2823D64-E2E6-4ABE-96EF-4AD7644E2C56}" type="slidenum">
              <a:t>55</a:t>
            </a:fld>
          </a:p>
        </p:txBody>
      </p:sp>
    </p:spTree>
  </p:cSld>
  <mc:AlternateContent>
    <mc:Choice Requires="p14">
      <p:transition spd="slow" p14:dur="2000"/>
    </mc:Choice>
    <mc:Fallback>
      <p:transition spd="slow"/>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7" name=""/>
          <p:cNvSpPr/>
          <p:nvPr/>
        </p:nvSpPr>
        <p:spPr>
          <a:xfrm>
            <a:off x="0" y="0"/>
            <a:ext cx="10051920" cy="5708520"/>
          </a:xfrm>
          <a:prstGeom prst="rect">
            <a:avLst/>
          </a:prstGeom>
          <a:solidFill>
            <a:srgbClr val="dee6ef"/>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358" name=""/>
          <p:cNvPicPr/>
          <p:nvPr/>
        </p:nvPicPr>
        <p:blipFill>
          <a:blip r:embed="rId1"/>
          <a:stretch/>
        </p:blipFill>
        <p:spPr>
          <a:xfrm>
            <a:off x="2228400" y="853200"/>
            <a:ext cx="5671800" cy="3976560"/>
          </a:xfrm>
          <a:prstGeom prst="rect">
            <a:avLst/>
          </a:prstGeom>
          <a:noFill/>
          <a:ln w="0">
            <a:noFill/>
          </a:ln>
        </p:spPr>
      </p:pic>
      <p:sp>
        <p:nvSpPr>
          <p:cNvPr id="2" name="PlaceHolder 1"/>
          <p:cNvSpPr>
            <a:spLocks noGrp="1"/>
          </p:cNvSpPr>
          <p:nvPr>
            <p:ph type="sldNum" idx="2"/>
          </p:nvPr>
        </p:nvSpPr>
        <p:spPr/>
        <p:txBody>
          <a:bodyPr/>
          <a:p>
            <a:fld id="{01DBF050-AE41-4D30-AA5E-1A4605ECED4D}" type="slidenum">
              <a:t>56</a:t>
            </a:fld>
          </a:p>
        </p:txBody>
      </p:sp>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9" name="PlaceHolder 1"/>
          <p:cNvSpPr>
            <a:spLocks noGrp="1"/>
          </p:cNvSpPr>
          <p:nvPr>
            <p:ph type="title"/>
          </p:nvPr>
        </p:nvSpPr>
        <p:spPr>
          <a:xfrm>
            <a:off x="1619280" y="215640"/>
            <a:ext cx="8092800" cy="929880"/>
          </a:xfrm>
          <a:prstGeom prst="rect">
            <a:avLst/>
          </a:prstGeom>
          <a:solidFill>
            <a:srgbClr val="c9211e"/>
          </a:solidFill>
          <a:ln w="9360">
            <a:solidFill>
              <a:srgbClr val="808080"/>
            </a:solidFill>
            <a:round/>
          </a:ln>
        </p:spPr>
        <p:txBody>
          <a:bodyPr lIns="0" rIns="0" tIns="29160" bIns="0" anchor="ctr" anchorCtr="1">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Timing # 4 Pending Legislation</a:t>
            </a:r>
            <a:endParaRPr lang="en-US" sz="3300" b="0" u="none" strike="noStrike">
              <a:solidFill>
                <a:srgbClr val="ffffff"/>
              </a:solidFill>
              <a:effectLst/>
              <a:uFillTx/>
              <a:latin typeface="Arial"/>
            </a:endParaRPr>
          </a:p>
        </p:txBody>
      </p:sp>
      <p:sp>
        <p:nvSpPr>
          <p:cNvPr id="360" name="PlaceHolder 2"/>
          <p:cNvSpPr>
            <a:spLocks noGrp="1"/>
          </p:cNvSpPr>
          <p:nvPr>
            <p:ph/>
          </p:nvPr>
        </p:nvSpPr>
        <p:spPr>
          <a:xfrm>
            <a:off x="1501920" y="1371240"/>
            <a:ext cx="8092800" cy="3281400"/>
          </a:xfrm>
          <a:prstGeom prst="rect">
            <a:avLst/>
          </a:prstGeom>
          <a:noFill/>
          <a:ln w="0">
            <a:noFill/>
          </a:ln>
        </p:spPr>
        <p:txBody>
          <a:bodyPr lIns="0" rIns="0" tIns="3600" bIns="0" anchor="t">
            <a:normAutofit/>
          </a:bodyPr>
          <a:p>
            <a:pPr marL="431640" indent="-323640">
              <a:lnSpc>
                <a:spcPct val="98000"/>
              </a:lnSpc>
              <a:spcBef>
                <a:spcPts val="51"/>
              </a:spcBef>
              <a:spcAft>
                <a:spcPts val="1111"/>
              </a:spcAft>
              <a:buClr>
                <a:srgbClr val="000000"/>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400" b="0" u="none" strike="noStrike">
                <a:solidFill>
                  <a:srgbClr val="050505"/>
                </a:solidFill>
                <a:effectLst/>
                <a:uFillTx/>
                <a:latin typeface="DeVinne"/>
                <a:ea typeface="DeVinne"/>
              </a:rPr>
              <a:t>‘Patients Over Profit Act’’ or the ‘‘POP Act’’.</a:t>
            </a:r>
            <a:endParaRPr lang="en-US" sz="1400" b="0" u="none" strike="noStrike">
              <a:solidFill>
                <a:srgbClr val="000000"/>
              </a:solidFill>
              <a:effectLst/>
              <a:uFillTx/>
              <a:latin typeface="Arial"/>
            </a:endParaRPr>
          </a:p>
          <a:p>
            <a:pPr marL="431640" indent="-323640">
              <a:lnSpc>
                <a:spcPct val="98000"/>
              </a:lnSpc>
              <a:spcBef>
                <a:spcPts val="51"/>
              </a:spcBef>
              <a:spcAft>
                <a:spcPts val="1111"/>
              </a:spcAft>
              <a:buNone/>
              <a:tabLst>
                <a:tab algn="l" pos="0"/>
              </a:tabLst>
            </a:pPr>
            <a:endParaRPr lang="en-US" sz="1400" b="0" u="none" strike="noStrike">
              <a:solidFill>
                <a:srgbClr val="000000"/>
              </a:solidFill>
              <a:effectLst/>
              <a:uFillTx/>
              <a:latin typeface="Arial"/>
            </a:endParaRPr>
          </a:p>
          <a:p>
            <a:pPr marL="431640" indent="-323640">
              <a:lnSpc>
                <a:spcPct val="98000"/>
              </a:lnSpc>
              <a:spcBef>
                <a:spcPts val="51"/>
              </a:spcBef>
              <a:spcAft>
                <a:spcPts val="1111"/>
              </a:spcAft>
              <a:buNone/>
              <a:tabLst>
                <a:tab algn="l" pos="0"/>
              </a:tabLst>
            </a:pPr>
            <a:endParaRPr lang="en-US" sz="1400" b="0" u="none" strike="noStrike">
              <a:solidFill>
                <a:srgbClr val="000000"/>
              </a:solidFill>
              <a:effectLst/>
              <a:uFillTx/>
              <a:latin typeface="Arial"/>
            </a:endParaRPr>
          </a:p>
        </p:txBody>
      </p:sp>
      <p:pic>
        <p:nvPicPr>
          <p:cNvPr id="361" name=""/>
          <p:cNvPicPr/>
          <p:nvPr/>
        </p:nvPicPr>
        <p:blipFill>
          <a:blip r:embed="rId1"/>
          <a:stretch/>
        </p:blipFill>
        <p:spPr>
          <a:xfrm>
            <a:off x="3193920" y="1832040"/>
            <a:ext cx="5942160" cy="3585960"/>
          </a:xfrm>
          <a:prstGeom prst="rect">
            <a:avLst/>
          </a:prstGeom>
          <a:noFill/>
          <a:ln w="0">
            <a:noFill/>
          </a:ln>
        </p:spPr>
      </p:pic>
      <p:sp>
        <p:nvSpPr>
          <p:cNvPr id="4" name="PlaceHolder 3"/>
          <p:cNvSpPr>
            <a:spLocks noGrp="1"/>
          </p:cNvSpPr>
          <p:nvPr>
            <p:ph type="sldNum" idx="2"/>
          </p:nvPr>
        </p:nvSpPr>
        <p:spPr/>
        <p:txBody>
          <a:bodyPr/>
          <a:p>
            <a:fld id="{440BA0FB-F680-46DC-A775-5F1995904A95}" type="slidenum">
              <a:t>57</a:t>
            </a:fld>
          </a:p>
        </p:txBody>
      </p:sp>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62" name=""/>
          <p:cNvPicPr/>
          <p:nvPr/>
        </p:nvPicPr>
        <p:blipFill>
          <a:blip r:embed="rId1"/>
          <a:stretch/>
        </p:blipFill>
        <p:spPr>
          <a:xfrm>
            <a:off x="1600200" y="2743200"/>
            <a:ext cx="8223120" cy="1746000"/>
          </a:xfrm>
          <a:prstGeom prst="rect">
            <a:avLst/>
          </a:prstGeom>
          <a:noFill/>
          <a:ln w="0">
            <a:noFill/>
          </a:ln>
        </p:spPr>
      </p:pic>
      <p:pic>
        <p:nvPicPr>
          <p:cNvPr id="363" name=""/>
          <p:cNvPicPr/>
          <p:nvPr/>
        </p:nvPicPr>
        <p:blipFill>
          <a:blip r:embed="rId2"/>
          <a:stretch/>
        </p:blipFill>
        <p:spPr>
          <a:xfrm>
            <a:off x="1600200" y="1123920"/>
            <a:ext cx="8223120" cy="1612800"/>
          </a:xfrm>
          <a:prstGeom prst="rect">
            <a:avLst/>
          </a:prstGeom>
          <a:noFill/>
          <a:ln w="0">
            <a:noFill/>
          </a:ln>
        </p:spPr>
      </p:pic>
      <p:sp>
        <p:nvSpPr>
          <p:cNvPr id="364" name=""/>
          <p:cNvSpPr/>
          <p:nvPr/>
        </p:nvSpPr>
        <p:spPr>
          <a:xfrm>
            <a:off x="1371600" y="-22320"/>
            <a:ext cx="8092800" cy="930240"/>
          </a:xfrm>
          <a:prstGeom prst="rect">
            <a:avLst/>
          </a:prstGeom>
          <a:solidFill>
            <a:srgbClr val="c9211e"/>
          </a:solidFill>
          <a:ln w="0">
            <a:noFill/>
          </a:ln>
        </p:spPr>
        <p:style>
          <a:lnRef idx="0"/>
          <a:fillRef idx="0"/>
          <a:effectRef idx="0"/>
          <a:fontRef idx="minor"/>
        </p:style>
        <p:txBody>
          <a:bodyPr lIns="0" rIns="0" tIns="29160" bIns="0" anchor="ctr"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300" b="0" u="none" strike="noStrike">
                <a:solidFill>
                  <a:srgbClr val="ffffff"/>
                </a:solidFill>
                <a:effectLst/>
                <a:uFillTx/>
                <a:latin typeface="Times New Roman"/>
                <a:ea typeface="DejaVu Sans"/>
              </a:rPr>
              <a:t>Timing # 4 Pending Legislation</a:t>
            </a:r>
            <a:endParaRPr lang="en-US" sz="33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8F5E02CC-6C28-4B80-AE3A-2AD22FA21872}" type="slidenum">
              <a:t>58</a:t>
            </a:fld>
          </a:p>
        </p:txBody>
      </p:sp>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5" name="PlaceHolder 1"/>
          <p:cNvSpPr>
            <a:spLocks noGrp="1"/>
          </p:cNvSpPr>
          <p:nvPr>
            <p:ph type="title"/>
          </p:nvPr>
        </p:nvSpPr>
        <p:spPr>
          <a:xfrm>
            <a:off x="1619280" y="47160"/>
            <a:ext cx="4775040" cy="739800"/>
          </a:xfrm>
          <a:prstGeom prst="rect">
            <a:avLst/>
          </a:prstGeom>
          <a:solidFill>
            <a:srgbClr val="c9211e"/>
          </a:solidFill>
          <a:ln w="0">
            <a:noFill/>
          </a:ln>
        </p:spPr>
        <p:txBody>
          <a:bodyPr lIns="0" rIns="0" tIns="17640" bIns="0" anchor="ctr" anchorCtr="1">
            <a:noAutofit/>
          </a:bodyPr>
          <a:p>
            <a:pPr indent="0" algn="ctr">
              <a:lnSpc>
                <a:spcPct val="93000"/>
              </a:lnSpc>
              <a:spcBef>
                <a:spcPts val="51"/>
              </a:spcBef>
              <a:spcAft>
                <a:spcPts val="51"/>
              </a:spcAft>
              <a:buNone/>
              <a:tabLst>
                <a:tab algn="l" pos="0"/>
              </a:tabLst>
            </a:pPr>
            <a:r>
              <a:rPr lang="en-US" sz="2000" b="0" i="1" u="none" strike="noStrike">
                <a:solidFill>
                  <a:srgbClr val="ffffff"/>
                </a:solidFill>
                <a:effectLst/>
                <a:uFillTx/>
                <a:latin typeface="Times New Roman"/>
              </a:rPr>
              <a:t>Timing # 4 Pending Legislation</a:t>
            </a:r>
            <a:br>
              <a:rPr sz="2000"/>
            </a:br>
            <a:endParaRPr lang="en-US" sz="2000" b="0" u="none" strike="noStrike">
              <a:solidFill>
                <a:srgbClr val="ffffff"/>
              </a:solidFill>
              <a:effectLst/>
              <a:uFillTx/>
              <a:latin typeface="Arial"/>
            </a:endParaRPr>
          </a:p>
        </p:txBody>
      </p:sp>
      <p:sp>
        <p:nvSpPr>
          <p:cNvPr id="366" name="PlaceHolder 2"/>
          <p:cNvSpPr>
            <a:spLocks noGrp="1"/>
          </p:cNvSpPr>
          <p:nvPr>
            <p:ph/>
          </p:nvPr>
        </p:nvSpPr>
        <p:spPr>
          <a:xfrm>
            <a:off x="1619280" y="914400"/>
            <a:ext cx="7518240" cy="4565520"/>
          </a:xfrm>
          <a:prstGeom prst="rect">
            <a:avLst/>
          </a:prstGeom>
          <a:noFill/>
          <a:ln w="0">
            <a:noFill/>
          </a:ln>
        </p:spPr>
        <p:txBody>
          <a:bodyPr lIns="0" rIns="0" tIns="3600" bIns="0" anchor="t">
            <a:normAutofit fontScale="77500" lnSpcReduction="19999"/>
          </a:bodyPr>
          <a:p>
            <a:pPr indent="0" algn="ctr">
              <a:lnSpc>
                <a:spcPct val="98000"/>
              </a:lnSpc>
              <a:spcBef>
                <a:spcPts val="51"/>
              </a:spcBef>
              <a:spcAft>
                <a:spcPts val="1111"/>
              </a:spcAft>
              <a:buNone/>
              <a:tabLst>
                <a:tab algn="l" pos="0"/>
              </a:tabLst>
            </a:pPr>
            <a:r>
              <a:rPr lang="en-US" sz="2000" b="1" i="1" u="none" strike="noStrike">
                <a:solidFill>
                  <a:srgbClr val="c9211e"/>
                </a:solidFill>
                <a:effectLst/>
                <a:uFillTx/>
                <a:latin typeface="Times New Roman"/>
                <a:ea typeface="DeVinne"/>
              </a:rPr>
              <a:t>Medicare For All</a:t>
            </a:r>
            <a:endParaRPr lang="en-US" sz="2000" b="0" u="none" strike="noStrike">
              <a:solidFill>
                <a:srgbClr val="000000"/>
              </a:solidFill>
              <a:effectLst/>
              <a:uFillTx/>
              <a:latin typeface="Arial"/>
            </a:endParaRPr>
          </a:p>
          <a:p>
            <a:pPr indent="0">
              <a:lnSpc>
                <a:spcPct val="200000"/>
              </a:lnSpc>
              <a:spcBef>
                <a:spcPts val="1239"/>
              </a:spcBef>
              <a:spcAft>
                <a:spcPts val="1037"/>
              </a:spcAft>
              <a:buNone/>
              <a:tabLst>
                <a:tab algn="l" pos="0"/>
              </a:tabLst>
            </a:pPr>
            <a:r>
              <a:rPr lang="en-US" sz="2000" b="0" u="none" strike="noStrike">
                <a:solidFill>
                  <a:srgbClr val="050505"/>
                </a:solidFill>
                <a:effectLst/>
                <a:uFillTx/>
                <a:latin typeface="DeVinne"/>
                <a:ea typeface="DeVinne"/>
              </a:rPr>
              <a:t>This bill establishes a national health insurance program that is administered by the Department of Health and Human Services (HHS).</a:t>
            </a:r>
            <a:endParaRPr lang="en-US" sz="2000" b="0" u="none" strike="noStrike">
              <a:solidFill>
                <a:srgbClr val="000000"/>
              </a:solidFill>
              <a:effectLst/>
              <a:uFillTx/>
              <a:latin typeface="Arial"/>
            </a:endParaRPr>
          </a:p>
          <a:p>
            <a:pPr indent="0">
              <a:lnSpc>
                <a:spcPct val="200000"/>
              </a:lnSpc>
              <a:spcBef>
                <a:spcPts val="1239"/>
              </a:spcBef>
              <a:spcAft>
                <a:spcPts val="1037"/>
              </a:spcAft>
              <a:buNone/>
              <a:tabLst>
                <a:tab algn="l" pos="0"/>
              </a:tabLst>
            </a:pPr>
            <a:r>
              <a:rPr lang="en-US" sz="2000" b="0" u="none" strike="noStrike">
                <a:solidFill>
                  <a:srgbClr val="050505"/>
                </a:solidFill>
                <a:effectLst/>
                <a:uFillTx/>
                <a:latin typeface="DeVinne"/>
                <a:ea typeface="DeVinne"/>
              </a:rPr>
              <a:t>Among other requirements, the program must (1)</a:t>
            </a:r>
            <a:r>
              <a:rPr lang="en-US" sz="2000" b="0" u="none" strike="noStrike">
                <a:solidFill>
                  <a:srgbClr val="c9211e"/>
                </a:solidFill>
                <a:effectLst/>
                <a:uFillTx/>
                <a:latin typeface="DeVinne"/>
                <a:ea typeface="DeVinne"/>
              </a:rPr>
              <a:t> cover all U.S. residents; </a:t>
            </a:r>
            <a:r>
              <a:rPr lang="en-US" sz="2000" b="0" u="none" strike="noStrike">
                <a:solidFill>
                  <a:srgbClr val="050505"/>
                </a:solidFill>
                <a:effectLst/>
                <a:uFillTx/>
                <a:latin typeface="DeVinne"/>
                <a:ea typeface="DeVinne"/>
              </a:rPr>
              <a:t>(2) provide for automatic enrollment of individuals upon birth or residency in the United States; and (3) cover items and services that are medically necessary or appropriate to maintain health</a:t>
            </a:r>
            <a:endParaRPr lang="en-US" sz="2000" b="0" u="none" strike="noStrike">
              <a:solidFill>
                <a:srgbClr val="000000"/>
              </a:solidFill>
              <a:effectLst/>
              <a:uFillTx/>
              <a:latin typeface="Arial"/>
            </a:endParaRPr>
          </a:p>
          <a:p>
            <a:pPr indent="0">
              <a:lnSpc>
                <a:spcPct val="200000"/>
              </a:lnSpc>
              <a:spcBef>
                <a:spcPts val="1239"/>
              </a:spcBef>
              <a:spcAft>
                <a:spcPts val="1037"/>
              </a:spcAft>
              <a:buNone/>
              <a:tabLst>
                <a:tab algn="l" pos="0"/>
              </a:tabLst>
            </a:pPr>
            <a:r>
              <a:rPr lang="en-US" sz="2000" b="0" u="none" strike="noStrike">
                <a:solidFill>
                  <a:srgbClr val="050505"/>
                </a:solidFill>
                <a:effectLst/>
                <a:uFillTx/>
                <a:latin typeface="DeVinne"/>
                <a:ea typeface="DeVinne"/>
              </a:rPr>
              <a:t>The bill</a:t>
            </a:r>
            <a:r>
              <a:rPr lang="en-US" sz="2000" b="0" u="none" strike="noStrike">
                <a:solidFill>
                  <a:srgbClr val="c9211e"/>
                </a:solidFill>
                <a:effectLst/>
                <a:uFillTx/>
                <a:latin typeface="DeVinne"/>
                <a:ea typeface="DeVinne"/>
              </a:rPr>
              <a:t> prohibits cost-sharing (e.g., deductibles, coinsurance, and copayments)</a:t>
            </a:r>
            <a:r>
              <a:rPr lang="en-US" sz="2000" b="0" u="none" strike="noStrike">
                <a:solidFill>
                  <a:srgbClr val="ffffff"/>
                </a:solidFill>
                <a:effectLst/>
                <a:uFillTx/>
                <a:latin typeface="DeVinne"/>
                <a:ea typeface="DeVinne"/>
              </a:rPr>
              <a:t> </a:t>
            </a:r>
            <a:r>
              <a:rPr lang="en-US" sz="2000" b="0" u="none" strike="noStrike">
                <a:solidFill>
                  <a:srgbClr val="050505"/>
                </a:solidFill>
                <a:effectLst/>
                <a:uFillTx/>
                <a:latin typeface="DeVinne"/>
                <a:ea typeface="DeVinne"/>
              </a:rPr>
              <a:t>and other charges for covered services. </a:t>
            </a:r>
            <a:endParaRPr lang="en-US" sz="2000" b="0" u="none" strike="noStrike">
              <a:solidFill>
                <a:srgbClr val="000000"/>
              </a:solidFill>
              <a:effectLst/>
              <a:uFillTx/>
              <a:latin typeface="Arial"/>
            </a:endParaRPr>
          </a:p>
          <a:p>
            <a:pPr indent="0">
              <a:lnSpc>
                <a:spcPct val="98000"/>
              </a:lnSpc>
              <a:spcBef>
                <a:spcPts val="1239"/>
              </a:spcBef>
              <a:spcAft>
                <a:spcPts val="1037"/>
              </a:spcAft>
              <a:buNone/>
              <a:tabLst>
                <a:tab algn="l" pos="0"/>
              </a:tabLst>
            </a:pPr>
            <a:r>
              <a:rPr lang="en-US" sz="1400" b="0" u="none" strike="noStrike">
                <a:solidFill>
                  <a:srgbClr val="050505"/>
                </a:solidFill>
                <a:effectLst/>
                <a:uFillTx/>
                <a:latin typeface="DeVinne"/>
                <a:ea typeface="DeVinne"/>
              </a:rPr>
              <a:t>.</a:t>
            </a:r>
            <a:endParaRPr lang="en-US" sz="1400" b="0" u="none" strike="noStrike">
              <a:solidFill>
                <a:srgbClr val="000000"/>
              </a:solidFill>
              <a:effectLst/>
              <a:uFillTx/>
              <a:latin typeface="Arial"/>
            </a:endParaRPr>
          </a:p>
          <a:p>
            <a:pPr indent="0">
              <a:lnSpc>
                <a:spcPct val="98000"/>
              </a:lnSpc>
              <a:spcBef>
                <a:spcPts val="1239"/>
              </a:spcBef>
              <a:spcAft>
                <a:spcPts val="1037"/>
              </a:spcAft>
              <a:buNone/>
              <a:tabLst>
                <a:tab algn="l" pos="0"/>
              </a:tabLst>
            </a:pPr>
            <a:endParaRPr lang="en-US" sz="1400" b="0" u="none" strike="noStrike">
              <a:solidFill>
                <a:srgbClr val="000000"/>
              </a:solidFill>
              <a:effectLst/>
              <a:uFillTx/>
              <a:latin typeface="Arial"/>
            </a:endParaRPr>
          </a:p>
          <a:p>
            <a:pPr marL="431640" indent="-323640">
              <a:lnSpc>
                <a:spcPct val="98000"/>
              </a:lnSpc>
              <a:spcBef>
                <a:spcPts val="51"/>
              </a:spcBef>
              <a:spcAft>
                <a:spcPts val="1111"/>
              </a:spcAft>
              <a:buNone/>
              <a:tabLst>
                <a:tab algn="l" pos="0"/>
              </a:tabLst>
            </a:pPr>
            <a:endParaRPr lang="en-US" sz="1400" b="0" u="none" strike="noStrike">
              <a:solidFill>
                <a:srgbClr val="000000"/>
              </a:solidFill>
              <a:effectLst/>
              <a:uFillTx/>
              <a:latin typeface="Arial"/>
            </a:endParaRPr>
          </a:p>
          <a:p>
            <a:pPr marL="431640" indent="-323640">
              <a:lnSpc>
                <a:spcPct val="98000"/>
              </a:lnSpc>
              <a:spcBef>
                <a:spcPts val="51"/>
              </a:spcBef>
              <a:spcAft>
                <a:spcPts val="1111"/>
              </a:spcAft>
              <a:buNone/>
              <a:tabLst>
                <a:tab algn="l" pos="0"/>
              </a:tabLst>
            </a:pPr>
            <a:endParaRPr lang="en-US" sz="1400" b="0" u="none" strike="noStrike">
              <a:solidFill>
                <a:srgbClr val="000000"/>
              </a:solidFill>
              <a:effectLst/>
              <a:uFillTx/>
              <a:latin typeface="Arial"/>
            </a:endParaRPr>
          </a:p>
        </p:txBody>
      </p:sp>
      <p:pic>
        <p:nvPicPr>
          <p:cNvPr id="367" name=""/>
          <p:cNvPicPr/>
          <p:nvPr/>
        </p:nvPicPr>
        <p:blipFill>
          <a:blip r:embed="rId1"/>
          <a:stretch/>
        </p:blipFill>
        <p:spPr>
          <a:xfrm>
            <a:off x="6423120" y="228600"/>
            <a:ext cx="2965320" cy="799920"/>
          </a:xfrm>
          <a:prstGeom prst="rect">
            <a:avLst/>
          </a:prstGeom>
          <a:noFill/>
          <a:ln w="0">
            <a:noFill/>
          </a:ln>
        </p:spPr>
      </p:pic>
      <p:sp>
        <p:nvSpPr>
          <p:cNvPr id="4" name="PlaceHolder 3"/>
          <p:cNvSpPr>
            <a:spLocks noGrp="1"/>
          </p:cNvSpPr>
          <p:nvPr>
            <p:ph type="sldNum" idx="2"/>
          </p:nvPr>
        </p:nvSpPr>
        <p:spPr/>
        <p:txBody>
          <a:bodyPr/>
          <a:p>
            <a:fld id="{1ACDDF06-DC83-4D10-B8B2-97F7E8D4D3CA}" type="slidenum">
              <a:t>59</a:t>
            </a:fld>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1" name="PlaceHolder 1"/>
          <p:cNvSpPr>
            <a:spLocks noGrp="1"/>
          </p:cNvSpPr>
          <p:nvPr>
            <p:ph type="title"/>
          </p:nvPr>
        </p:nvSpPr>
        <p:spPr>
          <a:xfrm>
            <a:off x="0" y="0"/>
            <a:ext cx="10054800" cy="1145880"/>
          </a:xfrm>
          <a:prstGeom prst="rect">
            <a:avLst/>
          </a:prstGeom>
          <a:solidFill>
            <a:srgbClr val="c9211e"/>
          </a:solidFill>
          <a:ln w="9360">
            <a:solidFill>
              <a:srgbClr val="ffffff"/>
            </a:solidFill>
            <a:round/>
          </a:ln>
        </p:spPr>
        <p:txBody>
          <a:bodyPr lIns="0" rIns="0" tIns="29160" bIns="0" anchor="ctr">
            <a:noAutofit/>
          </a:bodyPr>
          <a:p>
            <a:pPr indent="0" algn="ctr">
              <a:lnSpc>
                <a:spcPct val="100000"/>
              </a:lnSpc>
              <a:buNone/>
              <a:tabLst>
                <a:tab algn="l" pos="0"/>
              </a:tabLst>
            </a:pPr>
            <a:r>
              <a:rPr lang="en-US" sz="4400" b="0" i="1" u="none" strike="noStrike">
                <a:solidFill>
                  <a:srgbClr val="ffffff"/>
                </a:solidFill>
                <a:effectLst/>
                <a:uFillTx/>
                <a:latin typeface="Arial"/>
              </a:rPr>
              <a:t>US and 9 Other Countries</a:t>
            </a:r>
            <a:endParaRPr lang="en-US" sz="4400" b="0" u="none" strike="noStrike">
              <a:solidFill>
                <a:srgbClr val="ffffff"/>
              </a:solidFill>
              <a:effectLst/>
              <a:uFillTx/>
              <a:latin typeface="Arial"/>
            </a:endParaRPr>
          </a:p>
        </p:txBody>
      </p:sp>
      <p:sp>
        <p:nvSpPr>
          <p:cNvPr id="92" name="PlaceHolder 2"/>
          <p:cNvSpPr>
            <a:spLocks noGrp="1"/>
          </p:cNvSpPr>
          <p:nvPr>
            <p:ph/>
          </p:nvPr>
        </p:nvSpPr>
        <p:spPr>
          <a:xfrm>
            <a:off x="1828440" y="1371600"/>
            <a:ext cx="7747200" cy="3883320"/>
          </a:xfrm>
          <a:prstGeom prst="rect">
            <a:avLst/>
          </a:prstGeom>
          <a:noFill/>
          <a:ln w="0">
            <a:noFill/>
          </a:ln>
        </p:spPr>
        <p:txBody>
          <a:bodyPr lIns="0" rIns="0" tIns="0" bIns="0" anchor="t">
            <a:normAutofit/>
          </a:bodyPr>
          <a:p>
            <a:pPr marL="431640" indent="-323640">
              <a:lnSpc>
                <a:spcPct val="93000"/>
              </a:lnSpc>
              <a:spcBef>
                <a:spcPts val="51"/>
              </a:spcBef>
              <a:spcAft>
                <a:spcPts val="1111"/>
              </a:spcAft>
              <a:buNone/>
              <a:tabLst>
                <a:tab algn="l" pos="0"/>
              </a:tabLst>
            </a:pPr>
            <a:r>
              <a:rPr lang="en-US" sz="2400" b="0" u="none" strike="noStrike">
                <a:solidFill>
                  <a:srgbClr val="050505"/>
                </a:solidFill>
                <a:effectLst/>
                <a:uFillTx/>
                <a:latin typeface="Times New Roman"/>
              </a:rPr>
              <a:t> </a:t>
            </a:r>
            <a:endParaRPr lang="en-US" sz="2400" b="0" u="none" strike="noStrike">
              <a:solidFill>
                <a:srgbClr val="000000"/>
              </a:solidFill>
              <a:effectLst/>
              <a:uFillTx/>
              <a:latin typeface="Arial"/>
            </a:endParaRPr>
          </a:p>
          <a:p>
            <a:pPr marL="431640" indent="0">
              <a:lnSpc>
                <a:spcPct val="185000"/>
              </a:lnSpc>
              <a:spcBef>
                <a:spcPts val="51"/>
              </a:spcBef>
              <a:spcAft>
                <a:spcPts val="1111"/>
              </a:spcAft>
              <a:buNone/>
              <a:tabLst>
                <a:tab algn="l" pos="0"/>
              </a:tabLst>
            </a:pPr>
            <a:endParaRPr lang="en-US" sz="3200" b="0" u="none" strike="noStrike">
              <a:solidFill>
                <a:srgbClr val="000000"/>
              </a:solidFill>
              <a:effectLst/>
              <a:uFillTx/>
              <a:latin typeface="Arial"/>
            </a:endParaRPr>
          </a:p>
          <a:p>
            <a:pPr marL="431640" indent="-323640">
              <a:lnSpc>
                <a:spcPct val="106000"/>
              </a:lnSpc>
              <a:spcBef>
                <a:spcPts val="51"/>
              </a:spcBef>
              <a:spcAft>
                <a:spcPts val="1111"/>
              </a:spcAft>
              <a:buNone/>
              <a:tabLst>
                <a:tab algn="l" pos="0"/>
              </a:tabLst>
            </a:pPr>
            <a:endParaRPr lang="en-US" sz="3200" b="0" u="none" strike="noStrike">
              <a:solidFill>
                <a:srgbClr val="000000"/>
              </a:solidFill>
              <a:effectLst/>
              <a:uFillTx/>
              <a:latin typeface="Arial"/>
            </a:endParaRPr>
          </a:p>
        </p:txBody>
      </p:sp>
      <p:sp>
        <p:nvSpPr>
          <p:cNvPr id="93" name=""/>
          <p:cNvSpPr/>
          <p:nvPr/>
        </p:nvSpPr>
        <p:spPr>
          <a:xfrm>
            <a:off x="1600200" y="1143000"/>
            <a:ext cx="3881160" cy="438012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Australia </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Netherlands</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United Kingdom </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New Zealand</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France</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Sweden</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Canada</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Switzerland</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Germany</a:t>
            </a:r>
            <a:endParaRPr lang="en-US" sz="1800" b="0" u="none" strike="noStrike">
              <a:solidFill>
                <a:srgbClr val="000000"/>
              </a:solidFill>
              <a:effectLst/>
              <a:uFillTx/>
              <a:latin typeface="Arial"/>
            </a:endParaRPr>
          </a:p>
          <a:p>
            <a:pPr marL="216000" indent="-216000">
              <a:lnSpc>
                <a:spcPct val="150000"/>
              </a:lnSpc>
              <a:buClr>
                <a:srgbClr val="000000"/>
              </a:buClr>
              <a:buFont typeface="OpenSymbol"/>
              <a:buAutoNum type="arabicParenR"/>
            </a:pPr>
            <a:r>
              <a:rPr lang="en-US" sz="1800" b="0" u="none" strike="noStrike">
                <a:solidFill>
                  <a:srgbClr val="000000"/>
                </a:solidFill>
                <a:effectLst/>
                <a:uFillTx/>
                <a:latin typeface="Arial"/>
                <a:ea typeface="DejaVu Sans"/>
              </a:rPr>
              <a:t>United States</a:t>
            </a:r>
            <a:endParaRPr lang="en-US" sz="1800" b="0" u="none" strike="noStrike">
              <a:solidFill>
                <a:srgbClr val="000000"/>
              </a:solidFill>
              <a:effectLst/>
              <a:uFillTx/>
              <a:latin typeface="Arial"/>
            </a:endParaRPr>
          </a:p>
        </p:txBody>
      </p:sp>
      <p:pic>
        <p:nvPicPr>
          <p:cNvPr id="94" name=""/>
          <p:cNvPicPr/>
          <p:nvPr/>
        </p:nvPicPr>
        <p:blipFill>
          <a:blip r:embed="rId1"/>
          <a:stretch/>
        </p:blipFill>
        <p:spPr>
          <a:xfrm>
            <a:off x="3039480" y="1371600"/>
            <a:ext cx="384480" cy="222480"/>
          </a:xfrm>
          <a:prstGeom prst="rect">
            <a:avLst/>
          </a:prstGeom>
          <a:noFill/>
          <a:ln w="0">
            <a:noFill/>
          </a:ln>
        </p:spPr>
      </p:pic>
      <p:pic>
        <p:nvPicPr>
          <p:cNvPr id="95" name=""/>
          <p:cNvPicPr/>
          <p:nvPr/>
        </p:nvPicPr>
        <p:blipFill>
          <a:blip r:embed="rId2"/>
          <a:stretch/>
        </p:blipFill>
        <p:spPr>
          <a:xfrm>
            <a:off x="3268080" y="1693440"/>
            <a:ext cx="384480" cy="222480"/>
          </a:xfrm>
          <a:prstGeom prst="rect">
            <a:avLst/>
          </a:prstGeom>
          <a:noFill/>
          <a:ln w="0">
            <a:noFill/>
          </a:ln>
        </p:spPr>
      </p:pic>
      <p:pic>
        <p:nvPicPr>
          <p:cNvPr id="96" name=""/>
          <p:cNvPicPr/>
          <p:nvPr/>
        </p:nvPicPr>
        <p:blipFill>
          <a:blip r:embed="rId3"/>
          <a:stretch/>
        </p:blipFill>
        <p:spPr>
          <a:xfrm>
            <a:off x="3610440" y="2187000"/>
            <a:ext cx="384480" cy="222480"/>
          </a:xfrm>
          <a:prstGeom prst="rect">
            <a:avLst/>
          </a:prstGeom>
          <a:noFill/>
          <a:ln w="0">
            <a:noFill/>
          </a:ln>
        </p:spPr>
      </p:pic>
      <p:pic>
        <p:nvPicPr>
          <p:cNvPr id="97" name=""/>
          <p:cNvPicPr/>
          <p:nvPr/>
        </p:nvPicPr>
        <p:blipFill>
          <a:blip r:embed="rId4"/>
          <a:stretch/>
        </p:blipFill>
        <p:spPr>
          <a:xfrm>
            <a:off x="3429000" y="2516040"/>
            <a:ext cx="451080" cy="222480"/>
          </a:xfrm>
          <a:prstGeom prst="rect">
            <a:avLst/>
          </a:prstGeom>
          <a:noFill/>
          <a:ln w="0">
            <a:noFill/>
          </a:ln>
        </p:spPr>
      </p:pic>
      <p:pic>
        <p:nvPicPr>
          <p:cNvPr id="98" name=""/>
          <p:cNvPicPr/>
          <p:nvPr/>
        </p:nvPicPr>
        <p:blipFill>
          <a:blip r:embed="rId5"/>
          <a:stretch/>
        </p:blipFill>
        <p:spPr>
          <a:xfrm>
            <a:off x="2744640" y="2973240"/>
            <a:ext cx="451080" cy="222480"/>
          </a:xfrm>
          <a:prstGeom prst="rect">
            <a:avLst/>
          </a:prstGeom>
          <a:noFill/>
          <a:ln w="0">
            <a:noFill/>
          </a:ln>
        </p:spPr>
      </p:pic>
      <p:pic>
        <p:nvPicPr>
          <p:cNvPr id="99" name=""/>
          <p:cNvPicPr/>
          <p:nvPr/>
        </p:nvPicPr>
        <p:blipFill>
          <a:blip r:embed="rId6"/>
          <a:stretch/>
        </p:blipFill>
        <p:spPr>
          <a:xfrm>
            <a:off x="2971800" y="3429000"/>
            <a:ext cx="451080" cy="254160"/>
          </a:xfrm>
          <a:prstGeom prst="rect">
            <a:avLst/>
          </a:prstGeom>
          <a:noFill/>
          <a:ln w="0">
            <a:noFill/>
          </a:ln>
        </p:spPr>
      </p:pic>
      <p:pic>
        <p:nvPicPr>
          <p:cNvPr id="100" name=""/>
          <p:cNvPicPr/>
          <p:nvPr/>
        </p:nvPicPr>
        <p:blipFill>
          <a:blip r:embed="rId7"/>
          <a:stretch/>
        </p:blipFill>
        <p:spPr>
          <a:xfrm>
            <a:off x="2971800" y="3886200"/>
            <a:ext cx="451080" cy="222480"/>
          </a:xfrm>
          <a:prstGeom prst="rect">
            <a:avLst/>
          </a:prstGeom>
          <a:noFill/>
          <a:ln w="0">
            <a:noFill/>
          </a:ln>
        </p:spPr>
      </p:pic>
      <p:pic>
        <p:nvPicPr>
          <p:cNvPr id="101" name=""/>
          <p:cNvPicPr/>
          <p:nvPr/>
        </p:nvPicPr>
        <p:blipFill>
          <a:blip r:embed="rId8"/>
          <a:stretch/>
        </p:blipFill>
        <p:spPr>
          <a:xfrm>
            <a:off x="3201840" y="4114800"/>
            <a:ext cx="451080" cy="451080"/>
          </a:xfrm>
          <a:prstGeom prst="rect">
            <a:avLst/>
          </a:prstGeom>
          <a:noFill/>
          <a:ln w="0">
            <a:noFill/>
          </a:ln>
        </p:spPr>
      </p:pic>
      <p:pic>
        <p:nvPicPr>
          <p:cNvPr id="102" name=""/>
          <p:cNvPicPr/>
          <p:nvPr/>
        </p:nvPicPr>
        <p:blipFill>
          <a:blip r:embed="rId9"/>
          <a:stretch/>
        </p:blipFill>
        <p:spPr>
          <a:xfrm>
            <a:off x="3200400" y="4573440"/>
            <a:ext cx="384480" cy="222480"/>
          </a:xfrm>
          <a:prstGeom prst="rect">
            <a:avLst/>
          </a:prstGeom>
          <a:noFill/>
          <a:ln w="0">
            <a:noFill/>
          </a:ln>
        </p:spPr>
      </p:pic>
      <p:pic>
        <p:nvPicPr>
          <p:cNvPr id="103" name=""/>
          <p:cNvPicPr/>
          <p:nvPr/>
        </p:nvPicPr>
        <p:blipFill>
          <a:blip r:embed="rId10"/>
          <a:stretch/>
        </p:blipFill>
        <p:spPr>
          <a:xfrm>
            <a:off x="3657600" y="5029200"/>
            <a:ext cx="384480" cy="222480"/>
          </a:xfrm>
          <a:prstGeom prst="rect">
            <a:avLst/>
          </a:prstGeom>
          <a:noFill/>
          <a:ln w="0">
            <a:noFill/>
          </a:ln>
        </p:spPr>
      </p:pic>
      <p:sp>
        <p:nvSpPr>
          <p:cNvPr id="104" name=""/>
          <p:cNvSpPr/>
          <p:nvPr/>
        </p:nvSpPr>
        <p:spPr>
          <a:xfrm>
            <a:off x="4343400" y="1143000"/>
            <a:ext cx="4795920" cy="3701520"/>
          </a:xfrm>
          <a:prstGeom prst="rect">
            <a:avLst/>
          </a:prstGeom>
          <a:solidFill>
            <a:schemeClr val="lt1">
              <a:lumMod val="95000"/>
              <a:lumOff val="0"/>
            </a:schemeClr>
          </a:solidFill>
          <a:ln w="0">
            <a:solidFill>
              <a:srgbClr val="000000"/>
            </a:solid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Access To Care</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Care Process</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000" b="0" u="none" strike="noStrike">
                <a:solidFill>
                  <a:srgbClr val="000000"/>
                </a:solidFill>
                <a:effectLst/>
                <a:uFillTx/>
                <a:latin typeface="Arial"/>
                <a:ea typeface="DejaVu Sans"/>
              </a:rPr>
              <a:t>Administrative Efficiency</a:t>
            </a:r>
            <a:endParaRPr lang="en-US" sz="30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Equity</a:t>
            </a:r>
            <a:endParaRPr lang="en-US" sz="3200" b="0" u="none" strike="noStrike">
              <a:solidFill>
                <a:srgbClr val="000000"/>
              </a:solidFill>
              <a:effectLst/>
              <a:uFillTx/>
              <a:latin typeface="Arial"/>
            </a:endParaRPr>
          </a:p>
          <a:p>
            <a:pPr marL="216000" indent="-216000">
              <a:lnSpc>
                <a:spcPct val="150000"/>
              </a:lnSpc>
              <a:buClr>
                <a:srgbClr val="000000"/>
              </a:buClr>
              <a:buSzPct val="45000"/>
              <a:buFont typeface="Wingdings" charset="2"/>
              <a:buChar char=""/>
            </a:pPr>
            <a:r>
              <a:rPr lang="en-US" sz="3200" b="0" u="none" strike="noStrike">
                <a:solidFill>
                  <a:srgbClr val="000000"/>
                </a:solidFill>
                <a:effectLst/>
                <a:uFillTx/>
                <a:latin typeface="Arial"/>
                <a:ea typeface="DejaVu Sans"/>
              </a:rPr>
              <a:t>Health Outcomes</a:t>
            </a:r>
            <a:endParaRPr lang="en-US" sz="3200" b="0" u="none" strike="noStrike">
              <a:solidFill>
                <a:srgbClr val="000000"/>
              </a:solidFill>
              <a:effectLst/>
              <a:uFillTx/>
              <a:latin typeface="Arial"/>
            </a:endParaRPr>
          </a:p>
        </p:txBody>
      </p:sp>
      <p:sp>
        <p:nvSpPr>
          <p:cNvPr id="4" name="PlaceHolder 3"/>
          <p:cNvSpPr>
            <a:spLocks noGrp="1"/>
          </p:cNvSpPr>
          <p:nvPr>
            <p:ph type="sldNum" idx="2"/>
          </p:nvPr>
        </p:nvSpPr>
        <p:spPr/>
        <p:txBody>
          <a:bodyPr/>
          <a:p>
            <a:fld id="{CF5B05A2-89BA-4CD7-95B7-2717715BDABF}" type="slidenum">
              <a:t>6</a:t>
            </a:fld>
          </a:p>
        </p:txBody>
      </p:sp>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68" name=""/>
          <p:cNvPicPr/>
          <p:nvPr/>
        </p:nvPicPr>
        <p:blipFill>
          <a:blip r:embed="rId1"/>
          <a:stretch/>
        </p:blipFill>
        <p:spPr>
          <a:xfrm>
            <a:off x="914400" y="0"/>
            <a:ext cx="7772040" cy="1593720"/>
          </a:xfrm>
          <a:prstGeom prst="rect">
            <a:avLst/>
          </a:prstGeom>
          <a:solidFill>
            <a:schemeClr val="accent6">
              <a:lumOff val="0"/>
            </a:schemeClr>
          </a:solidFill>
          <a:ln w="0">
            <a:noFill/>
          </a:ln>
        </p:spPr>
      </p:pic>
      <p:sp>
        <p:nvSpPr>
          <p:cNvPr id="369" name=""/>
          <p:cNvSpPr/>
          <p:nvPr/>
        </p:nvSpPr>
        <p:spPr>
          <a:xfrm>
            <a:off x="1371600" y="1371600"/>
            <a:ext cx="7994520" cy="25106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93000"/>
              </a:lnSpc>
              <a:spcBef>
                <a:spcPts val="1239"/>
              </a:spcBef>
              <a:spcAft>
                <a:spcPts val="1037"/>
              </a:spcAft>
              <a:tabLst>
                <a:tab algn="l" pos="0"/>
              </a:tabLst>
            </a:pP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Launching locally governed “NC ROOTS” hubs to connect medical, mental health and social supports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Expanding prevention, chronic disease management, maternal health, and nutrition programs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Increasing access to mental health services, including substance use disorder treatment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Investing in the rural health care workforce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Supporting more rural providers in transitioning to value-based care models, where providers are paid based on keeping people healthy and out of the hospital rather than on how many services are provided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buClr>
                <a:srgbClr val="000000"/>
              </a:buClr>
              <a:buSzPct val="45000"/>
              <a:buFont typeface="Wingdings" charset="2"/>
              <a:buChar char=""/>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00000"/>
                </a:solidFill>
                <a:effectLst/>
                <a:uFillTx/>
                <a:latin typeface="Times New Roman"/>
                <a:ea typeface="DejaVu Sans"/>
              </a:rPr>
              <a:t>Enhancing technology in health care through artificial intelligence and expanded broadband access </a:t>
            </a:r>
            <a:endParaRPr lang="en-US" sz="1500" b="0" u="none" strike="noStrike">
              <a:solidFill>
                <a:srgbClr val="000000"/>
              </a:solidFill>
              <a:effectLst/>
              <a:uFillTx/>
              <a:latin typeface="Arial"/>
            </a:endParaRPr>
          </a:p>
          <a:p>
            <a:pPr marL="216000" indent="-216000">
              <a:lnSpc>
                <a:spcPct val="100000"/>
              </a:lnSpc>
              <a:spcBef>
                <a:spcPts val="1239"/>
              </a:spcBef>
              <a:spcAft>
                <a:spcPts val="1037"/>
              </a:spcAft>
              <a:tabLst>
                <a:tab algn="l" pos="0"/>
              </a:tabLst>
            </a:pPr>
            <a:endParaRPr lang="en-US" sz="1500" b="0" u="none" strike="noStrike">
              <a:solidFill>
                <a:srgbClr val="000000"/>
              </a:solidFill>
              <a:effectLst/>
              <a:uFillTx/>
              <a:latin typeface="Arial"/>
            </a:endParaRPr>
          </a:p>
        </p:txBody>
      </p:sp>
      <p:sp>
        <p:nvSpPr>
          <p:cNvPr id="2" name="PlaceHolder 1"/>
          <p:cNvSpPr>
            <a:spLocks noGrp="1"/>
          </p:cNvSpPr>
          <p:nvPr>
            <p:ph type="sldNum" idx="2"/>
          </p:nvPr>
        </p:nvSpPr>
        <p:spPr/>
        <p:txBody>
          <a:bodyPr/>
          <a:p>
            <a:fld id="{1AB71BA4-4DE6-48A3-884A-871781C84A60}" type="slidenum">
              <a:t>60</a:t>
            </a:fld>
          </a:p>
        </p:txBody>
      </p:sp>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70" name=""/>
          <p:cNvPicPr/>
          <p:nvPr/>
        </p:nvPicPr>
        <p:blipFill>
          <a:blip r:embed="rId1"/>
          <a:stretch/>
        </p:blipFill>
        <p:spPr>
          <a:xfrm>
            <a:off x="2286000" y="228600"/>
            <a:ext cx="5708520" cy="5251320"/>
          </a:xfrm>
          <a:prstGeom prst="rect">
            <a:avLst/>
          </a:prstGeom>
          <a:noFill/>
          <a:ln w="0">
            <a:noFill/>
          </a:ln>
        </p:spPr>
      </p:pic>
      <p:sp>
        <p:nvSpPr>
          <p:cNvPr id="371" name=""/>
          <p:cNvSpPr/>
          <p:nvPr/>
        </p:nvSpPr>
        <p:spPr>
          <a:xfrm>
            <a:off x="4114800" y="3429000"/>
            <a:ext cx="1365120" cy="907920"/>
          </a:xfrm>
          <a:prstGeom prst="rect">
            <a:avLst/>
          </a:prstGeom>
          <a:solidFill>
            <a:srgbClr val="d4f0f9"/>
          </a:solidFill>
          <a:ln w="18000">
            <a:solidFill>
              <a:srgbClr val="fb7e34"/>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1" u="none" strike="noStrike">
                <a:solidFill>
                  <a:srgbClr val="000000"/>
                </a:solidFill>
                <a:effectLst/>
                <a:uFillTx/>
                <a:latin typeface="Times New Roman"/>
                <a:ea typeface="DejaVu Sans"/>
              </a:rPr>
              <a:t>92.0% </a:t>
            </a:r>
            <a:endParaRPr lang="en-US" sz="3200" b="0" u="none" strike="noStrike">
              <a:solidFill>
                <a:srgbClr val="000000"/>
              </a:solidFill>
              <a:effectLst/>
              <a:uFillTx/>
              <a:latin typeface="Arial"/>
            </a:endParaRPr>
          </a:p>
        </p:txBody>
      </p:sp>
      <p:sp>
        <p:nvSpPr>
          <p:cNvPr id="372" name=""/>
          <p:cNvSpPr/>
          <p:nvPr/>
        </p:nvSpPr>
        <p:spPr>
          <a:xfrm flipH="1">
            <a:off x="8001000" y="1600200"/>
            <a:ext cx="1371600" cy="1143000"/>
          </a:xfrm>
          <a:prstGeom prst="line">
            <a:avLst/>
          </a:prstGeom>
          <a:ln w="0">
            <a:solidFill>
              <a:srgbClr val="3465a4"/>
            </a:solidFill>
            <a:tailEnd len="med" type="triangle" w="med"/>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F235814B-BB28-48A2-9CBE-75C8C79B65EF}" type="slidenum">
              <a:t>61</a:t>
            </a:fld>
          </a:p>
        </p:txBody>
      </p:sp>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3" name=""/>
          <p:cNvSpPr/>
          <p:nvPr/>
        </p:nvSpPr>
        <p:spPr>
          <a:xfrm>
            <a:off x="1143000" y="4800600"/>
            <a:ext cx="8908920" cy="8636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sp>
        <p:nvSpPr>
          <p:cNvPr id="374" name=""/>
          <p:cNvSpPr/>
          <p:nvPr/>
        </p:nvSpPr>
        <p:spPr>
          <a:xfrm>
            <a:off x="1473120" y="4889520"/>
            <a:ext cx="8223120" cy="590400"/>
          </a:xfrm>
          <a:prstGeom prst="rect">
            <a:avLst/>
          </a:prstGeom>
          <a:noFill/>
          <a:ln w="0">
            <a:noFill/>
          </a:ln>
        </p:spPr>
        <p:style>
          <a:lnRef idx="0"/>
          <a:fillRef idx="0"/>
          <a:effectRef idx="0"/>
          <a:fontRef idx="minor"/>
        </p:style>
        <p:txBody>
          <a:bodyPr lIns="90000" rIns="90000" tIns="5580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200" b="0" u="none" strike="noStrike">
                <a:solidFill>
                  <a:srgbClr val="000000"/>
                </a:solidFill>
                <a:effectLst/>
                <a:uFillTx/>
                <a:latin typeface="Times New Roman"/>
                <a:ea typeface="DejaVu Sans"/>
              </a:rPr>
              <a:t>             $4.6T          $135B        $105B         $500B         $500 B         $70 B          $350 B         $330B          $220 B        $30 B</a:t>
            </a:r>
            <a:endParaRPr lang="en-US" sz="1200" b="0" u="none" strike="noStrike">
              <a:solidFill>
                <a:srgbClr val="000000"/>
              </a:solidFill>
              <a:effectLst/>
              <a:uFillTx/>
              <a:latin typeface="Arial"/>
            </a:endParaRPr>
          </a:p>
        </p:txBody>
      </p:sp>
      <p:pic>
        <p:nvPicPr>
          <p:cNvPr id="375" name=""/>
          <p:cNvPicPr/>
          <p:nvPr/>
        </p:nvPicPr>
        <p:blipFill>
          <a:blip r:embed="rId1"/>
          <a:stretch/>
        </p:blipFill>
        <p:spPr>
          <a:xfrm>
            <a:off x="1143000" y="0"/>
            <a:ext cx="8754840" cy="4794120"/>
          </a:xfrm>
          <a:prstGeom prst="rect">
            <a:avLst/>
          </a:prstGeom>
          <a:noFill/>
          <a:ln w="0">
            <a:noFill/>
          </a:ln>
        </p:spPr>
      </p:pic>
      <p:pic>
        <p:nvPicPr>
          <p:cNvPr id="376" name=""/>
          <p:cNvPicPr/>
          <p:nvPr/>
        </p:nvPicPr>
        <p:blipFill>
          <a:blip r:embed="rId2"/>
          <a:stretch/>
        </p:blipFill>
        <p:spPr>
          <a:xfrm>
            <a:off x="2057400" y="457200"/>
            <a:ext cx="384120" cy="222120"/>
          </a:xfrm>
          <a:prstGeom prst="rect">
            <a:avLst/>
          </a:prstGeom>
          <a:noFill/>
          <a:ln w="0">
            <a:noFill/>
          </a:ln>
        </p:spPr>
      </p:pic>
      <p:pic>
        <p:nvPicPr>
          <p:cNvPr id="377" name=""/>
          <p:cNvPicPr/>
          <p:nvPr/>
        </p:nvPicPr>
        <p:blipFill>
          <a:blip r:embed="rId3"/>
          <a:stretch/>
        </p:blipFill>
        <p:spPr>
          <a:xfrm>
            <a:off x="2878200" y="1450800"/>
            <a:ext cx="384120" cy="222120"/>
          </a:xfrm>
          <a:prstGeom prst="rect">
            <a:avLst/>
          </a:prstGeom>
          <a:noFill/>
          <a:ln w="0">
            <a:noFill/>
          </a:ln>
        </p:spPr>
      </p:pic>
      <p:pic>
        <p:nvPicPr>
          <p:cNvPr id="378" name=""/>
          <p:cNvPicPr/>
          <p:nvPr/>
        </p:nvPicPr>
        <p:blipFill>
          <a:blip r:embed="rId4"/>
          <a:stretch/>
        </p:blipFill>
        <p:spPr>
          <a:xfrm>
            <a:off x="3705120" y="1486080"/>
            <a:ext cx="222120" cy="222120"/>
          </a:xfrm>
          <a:prstGeom prst="rect">
            <a:avLst/>
          </a:prstGeom>
          <a:noFill/>
          <a:ln w="0">
            <a:noFill/>
          </a:ln>
        </p:spPr>
      </p:pic>
      <p:pic>
        <p:nvPicPr>
          <p:cNvPr id="379" name=""/>
          <p:cNvPicPr/>
          <p:nvPr/>
        </p:nvPicPr>
        <p:blipFill>
          <a:blip r:embed="rId5"/>
          <a:stretch/>
        </p:blipFill>
        <p:spPr>
          <a:xfrm>
            <a:off x="4343400" y="1600200"/>
            <a:ext cx="384120" cy="222120"/>
          </a:xfrm>
          <a:prstGeom prst="rect">
            <a:avLst/>
          </a:prstGeom>
          <a:noFill/>
          <a:ln w="0">
            <a:noFill/>
          </a:ln>
        </p:spPr>
      </p:pic>
      <p:pic>
        <p:nvPicPr>
          <p:cNvPr id="380" name=""/>
          <p:cNvPicPr/>
          <p:nvPr/>
        </p:nvPicPr>
        <p:blipFill>
          <a:blip r:embed="rId6"/>
          <a:stretch/>
        </p:blipFill>
        <p:spPr>
          <a:xfrm>
            <a:off x="5029200" y="1600200"/>
            <a:ext cx="450720" cy="222120"/>
          </a:xfrm>
          <a:prstGeom prst="rect">
            <a:avLst/>
          </a:prstGeom>
          <a:noFill/>
          <a:ln w="0">
            <a:noFill/>
          </a:ln>
        </p:spPr>
      </p:pic>
      <p:pic>
        <p:nvPicPr>
          <p:cNvPr id="381" name=""/>
          <p:cNvPicPr/>
          <p:nvPr/>
        </p:nvPicPr>
        <p:blipFill>
          <a:blip r:embed="rId7"/>
          <a:stretch/>
        </p:blipFill>
        <p:spPr>
          <a:xfrm>
            <a:off x="5943600" y="1600200"/>
            <a:ext cx="450720" cy="253800"/>
          </a:xfrm>
          <a:prstGeom prst="rect">
            <a:avLst/>
          </a:prstGeom>
          <a:noFill/>
          <a:ln w="0">
            <a:noFill/>
          </a:ln>
        </p:spPr>
      </p:pic>
      <p:pic>
        <p:nvPicPr>
          <p:cNvPr id="382" name=""/>
          <p:cNvPicPr/>
          <p:nvPr/>
        </p:nvPicPr>
        <p:blipFill>
          <a:blip r:embed="rId8"/>
          <a:stretch/>
        </p:blipFill>
        <p:spPr>
          <a:xfrm>
            <a:off x="6629400" y="1600200"/>
            <a:ext cx="450720" cy="222120"/>
          </a:xfrm>
          <a:prstGeom prst="rect">
            <a:avLst/>
          </a:prstGeom>
          <a:noFill/>
          <a:ln w="0">
            <a:noFill/>
          </a:ln>
        </p:spPr>
      </p:pic>
      <p:pic>
        <p:nvPicPr>
          <p:cNvPr id="383" name=""/>
          <p:cNvPicPr/>
          <p:nvPr/>
        </p:nvPicPr>
        <p:blipFill>
          <a:blip r:embed="rId9"/>
          <a:stretch/>
        </p:blipFill>
        <p:spPr>
          <a:xfrm>
            <a:off x="7381800" y="1828800"/>
            <a:ext cx="384120" cy="222120"/>
          </a:xfrm>
          <a:prstGeom prst="rect">
            <a:avLst/>
          </a:prstGeom>
          <a:noFill/>
          <a:ln w="0">
            <a:noFill/>
          </a:ln>
        </p:spPr>
      </p:pic>
      <p:pic>
        <p:nvPicPr>
          <p:cNvPr id="384" name=""/>
          <p:cNvPicPr/>
          <p:nvPr/>
        </p:nvPicPr>
        <p:blipFill>
          <a:blip r:embed="rId10"/>
          <a:stretch/>
        </p:blipFill>
        <p:spPr>
          <a:xfrm>
            <a:off x="8182080" y="1874880"/>
            <a:ext cx="384120" cy="222120"/>
          </a:xfrm>
          <a:prstGeom prst="rect">
            <a:avLst/>
          </a:prstGeom>
          <a:noFill/>
          <a:ln w="0">
            <a:noFill/>
          </a:ln>
        </p:spPr>
      </p:pic>
      <p:pic>
        <p:nvPicPr>
          <p:cNvPr id="385" name=""/>
          <p:cNvPicPr/>
          <p:nvPr/>
        </p:nvPicPr>
        <p:blipFill>
          <a:blip r:embed="rId11"/>
          <a:stretch/>
        </p:blipFill>
        <p:spPr>
          <a:xfrm>
            <a:off x="8915400" y="2057400"/>
            <a:ext cx="450720" cy="222120"/>
          </a:xfrm>
          <a:prstGeom prst="rect">
            <a:avLst/>
          </a:prstGeom>
          <a:noFill/>
          <a:ln w="0">
            <a:noFill/>
          </a:ln>
        </p:spPr>
      </p:pic>
      <p:sp>
        <p:nvSpPr>
          <p:cNvPr id="2" name="PlaceHolder 1"/>
          <p:cNvSpPr>
            <a:spLocks noGrp="1"/>
          </p:cNvSpPr>
          <p:nvPr>
            <p:ph type="sldNum" idx="2"/>
          </p:nvPr>
        </p:nvSpPr>
        <p:spPr/>
        <p:txBody>
          <a:bodyPr/>
          <a:p>
            <a:fld id="{3023D669-0F6A-4007-8EC8-34B67A9DD8AC}" type="slidenum">
              <a:t>62</a:t>
            </a:fld>
          </a:p>
        </p:txBody>
      </p:sp>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6" name="PlaceHolder 1"/>
          <p:cNvSpPr>
            <a:spLocks noGrp="1"/>
          </p:cNvSpPr>
          <p:nvPr>
            <p:ph type="title"/>
          </p:nvPr>
        </p:nvSpPr>
        <p:spPr>
          <a:xfrm>
            <a:off x="1619280" y="215640"/>
            <a:ext cx="8092800" cy="463320"/>
          </a:xfrm>
          <a:prstGeom prst="rect">
            <a:avLst/>
          </a:prstGeom>
          <a:solidFill>
            <a:srgbClr val="c9211e"/>
          </a:solidFill>
          <a:ln w="9360">
            <a:solidFill>
              <a:srgbClr val="000000"/>
            </a:solidFill>
            <a:round/>
          </a:ln>
        </p:spPr>
        <p:txBody>
          <a:bodyPr lIns="0" rIns="0" tIns="29160" bIns="0" anchor="ctr">
            <a:noAutofit/>
          </a:bodyPr>
          <a:p>
            <a:pPr indent="0" algn="ctr">
              <a:lnSpc>
                <a:spcPct val="93000"/>
              </a:lnSpc>
              <a:spcBef>
                <a:spcPts val="51"/>
              </a:spcBef>
              <a:spcAft>
                <a:spcPts val="51"/>
              </a:spcAft>
              <a:buNone/>
              <a:tabLst>
                <a:tab algn="l" pos="0"/>
              </a:tabLst>
            </a:pPr>
            <a:r>
              <a:rPr lang="en-US" sz="3300" b="0" i="1" u="none" strike="noStrike">
                <a:solidFill>
                  <a:srgbClr val="ffffff"/>
                </a:solidFill>
                <a:effectLst/>
                <a:uFillTx/>
                <a:latin typeface="Times New Roman"/>
              </a:rPr>
              <a:t>Perscription Drugs</a:t>
            </a:r>
            <a:endParaRPr lang="en-US" sz="3300" b="0" u="none" strike="noStrike">
              <a:solidFill>
                <a:srgbClr val="ffffff"/>
              </a:solidFill>
              <a:effectLst/>
              <a:uFillTx/>
              <a:latin typeface="Arial"/>
            </a:endParaRPr>
          </a:p>
        </p:txBody>
      </p:sp>
      <p:sp>
        <p:nvSpPr>
          <p:cNvPr id="387" name="PlaceHolder 2"/>
          <p:cNvSpPr>
            <a:spLocks noGrp="1"/>
          </p:cNvSpPr>
          <p:nvPr>
            <p:ph/>
          </p:nvPr>
        </p:nvSpPr>
        <p:spPr>
          <a:xfrm>
            <a:off x="1619280" y="914400"/>
            <a:ext cx="8092800" cy="3735360"/>
          </a:xfrm>
          <a:prstGeom prst="rect">
            <a:avLst/>
          </a:prstGeom>
          <a:noFill/>
          <a:ln w="0">
            <a:noFill/>
          </a:ln>
        </p:spPr>
        <p:txBody>
          <a:bodyPr lIns="0" rIns="0" tIns="13320" bIns="0" anchor="t">
            <a:normAutofit/>
          </a:bodyPr>
          <a:p>
            <a:pPr marL="431640" indent="-323640">
              <a:lnSpc>
                <a:spcPct val="93000"/>
              </a:lnSpc>
              <a:spcBef>
                <a:spcPts val="1239"/>
              </a:spcBef>
              <a:spcAft>
                <a:spcPts val="1037"/>
              </a:spcAft>
              <a:buClr>
                <a:srgbClr val="000000"/>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50505"/>
                </a:solidFill>
                <a:effectLst/>
                <a:uFillTx/>
                <a:latin typeface="Times New Roman"/>
              </a:rPr>
              <a:t>“Every high-income country limits drug profits through cost-based or negotiated pricing.</a:t>
            </a:r>
            <a:endParaRPr lang="en-US" sz="1500" b="0" u="none" strike="noStrike">
              <a:solidFill>
                <a:srgbClr val="000000"/>
              </a:solidFill>
              <a:effectLst/>
              <a:uFillTx/>
              <a:latin typeface="Arial"/>
            </a:endParaRPr>
          </a:p>
          <a:p>
            <a:pPr marL="431640" indent="-323640">
              <a:lnSpc>
                <a:spcPct val="93000"/>
              </a:lnSpc>
              <a:spcBef>
                <a:spcPts val="1239"/>
              </a:spcBef>
              <a:spcAft>
                <a:spcPts val="1037"/>
              </a:spcAft>
              <a:buClr>
                <a:srgbClr val="000000"/>
              </a:buClr>
              <a:buSzPct val="40000"/>
              <a:buFont typeface="Wingdings" charset="2"/>
              <a:buChar char=""/>
              <a:tabLst>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500" b="0" u="none" strike="noStrike">
                <a:solidFill>
                  <a:srgbClr val="050505"/>
                </a:solidFill>
                <a:effectLst/>
                <a:uFillTx/>
                <a:latin typeface="Times New Roman"/>
              </a:rPr>
              <a:t>The U.S. lets prices float freely — except for Mark Cuban.” </a:t>
            </a:r>
            <a:endParaRPr lang="en-US" sz="1500" b="0" u="none" strike="noStrike">
              <a:solidFill>
                <a:srgbClr val="000000"/>
              </a:solidFill>
              <a:effectLst/>
              <a:uFillTx/>
              <a:latin typeface="Arial"/>
            </a:endParaRPr>
          </a:p>
        </p:txBody>
      </p:sp>
      <p:pic>
        <p:nvPicPr>
          <p:cNvPr id="388" name=""/>
          <p:cNvPicPr/>
          <p:nvPr/>
        </p:nvPicPr>
        <p:blipFill>
          <a:blip r:embed="rId1"/>
          <a:stretch/>
        </p:blipFill>
        <p:spPr>
          <a:xfrm>
            <a:off x="2286000" y="1828800"/>
            <a:ext cx="5937120" cy="3835440"/>
          </a:xfrm>
          <a:prstGeom prst="rect">
            <a:avLst/>
          </a:prstGeom>
          <a:noFill/>
          <a:ln w="0">
            <a:noFill/>
          </a:ln>
        </p:spPr>
      </p:pic>
      <p:sp>
        <p:nvSpPr>
          <p:cNvPr id="4" name="PlaceHolder 3"/>
          <p:cNvSpPr>
            <a:spLocks noGrp="1"/>
          </p:cNvSpPr>
          <p:nvPr>
            <p:ph type="sldNum" idx="2"/>
          </p:nvPr>
        </p:nvSpPr>
        <p:spPr/>
        <p:txBody>
          <a:bodyPr/>
          <a:p>
            <a:fld id="{CC3AF1C2-AA72-47BF-B6F9-E51CC28CD97C}" type="slidenum">
              <a:t>63</a:t>
            </a:fld>
          </a:p>
        </p:txBody>
      </p:sp>
    </p:spTree>
  </p:cSld>
  <mc:AlternateContent>
    <mc:Choice Requires="p14">
      <p:transition spd="slow" p14:dur="2000"/>
    </mc:Choice>
    <mc:Fallback>
      <p:transition spd="slow"/>
    </mc:Fallback>
  </mc:AlternateContent>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9" name=""/>
          <p:cNvSpPr/>
          <p:nvPr/>
        </p:nvSpPr>
        <p:spPr>
          <a:xfrm>
            <a:off x="1143000" y="4800600"/>
            <a:ext cx="8908920" cy="86364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sp>
        <p:nvSpPr>
          <p:cNvPr id="390" name=""/>
          <p:cNvSpPr/>
          <p:nvPr/>
        </p:nvSpPr>
        <p:spPr>
          <a:xfrm>
            <a:off x="1473120" y="4889520"/>
            <a:ext cx="8223120" cy="590400"/>
          </a:xfrm>
          <a:prstGeom prst="rect">
            <a:avLst/>
          </a:prstGeom>
          <a:noFill/>
          <a:ln w="0">
            <a:noFill/>
          </a:ln>
        </p:spPr>
        <p:style>
          <a:lnRef idx="0"/>
          <a:fillRef idx="0"/>
          <a:effectRef idx="0"/>
          <a:fontRef idx="minor"/>
        </p:style>
        <p:txBody>
          <a:bodyPr lIns="90000" rIns="90000" tIns="55800" bIns="45000" anchor="t">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1200" b="0" u="none" strike="noStrike">
                <a:solidFill>
                  <a:srgbClr val="000000"/>
                </a:solidFill>
                <a:effectLst/>
                <a:uFillTx/>
                <a:latin typeface="Times New Roman"/>
                <a:ea typeface="DejaVu Sans"/>
              </a:rPr>
              <a:t>             $4.6T          $135B        $105B         $500B         $500 B         $70 B          $350 B         $330B          $220 B        $30 B</a:t>
            </a:r>
            <a:endParaRPr lang="en-US" sz="1200" b="0" u="none" strike="noStrike">
              <a:solidFill>
                <a:srgbClr val="000000"/>
              </a:solidFill>
              <a:effectLst/>
              <a:uFillTx/>
              <a:latin typeface="Arial"/>
            </a:endParaRPr>
          </a:p>
        </p:txBody>
      </p:sp>
      <p:pic>
        <p:nvPicPr>
          <p:cNvPr id="391" name=""/>
          <p:cNvPicPr/>
          <p:nvPr/>
        </p:nvPicPr>
        <p:blipFill>
          <a:blip r:embed="rId1"/>
          <a:stretch/>
        </p:blipFill>
        <p:spPr>
          <a:xfrm>
            <a:off x="1143000" y="0"/>
            <a:ext cx="8754840" cy="4794120"/>
          </a:xfrm>
          <a:prstGeom prst="rect">
            <a:avLst/>
          </a:prstGeom>
          <a:noFill/>
          <a:ln w="0">
            <a:noFill/>
          </a:ln>
        </p:spPr>
      </p:pic>
      <p:pic>
        <p:nvPicPr>
          <p:cNvPr id="392" name=""/>
          <p:cNvPicPr/>
          <p:nvPr/>
        </p:nvPicPr>
        <p:blipFill>
          <a:blip r:embed="rId2"/>
          <a:stretch/>
        </p:blipFill>
        <p:spPr>
          <a:xfrm>
            <a:off x="2057400" y="457200"/>
            <a:ext cx="384120" cy="222120"/>
          </a:xfrm>
          <a:prstGeom prst="rect">
            <a:avLst/>
          </a:prstGeom>
          <a:noFill/>
          <a:ln w="0">
            <a:noFill/>
          </a:ln>
        </p:spPr>
      </p:pic>
      <p:pic>
        <p:nvPicPr>
          <p:cNvPr id="393" name=""/>
          <p:cNvPicPr/>
          <p:nvPr/>
        </p:nvPicPr>
        <p:blipFill>
          <a:blip r:embed="rId3"/>
          <a:stretch/>
        </p:blipFill>
        <p:spPr>
          <a:xfrm>
            <a:off x="2878200" y="1450800"/>
            <a:ext cx="384120" cy="222120"/>
          </a:xfrm>
          <a:prstGeom prst="rect">
            <a:avLst/>
          </a:prstGeom>
          <a:noFill/>
          <a:ln w="0">
            <a:noFill/>
          </a:ln>
        </p:spPr>
      </p:pic>
      <p:pic>
        <p:nvPicPr>
          <p:cNvPr id="394" name=""/>
          <p:cNvPicPr/>
          <p:nvPr/>
        </p:nvPicPr>
        <p:blipFill>
          <a:blip r:embed="rId4"/>
          <a:stretch/>
        </p:blipFill>
        <p:spPr>
          <a:xfrm>
            <a:off x="3705120" y="1486080"/>
            <a:ext cx="222120" cy="222120"/>
          </a:xfrm>
          <a:prstGeom prst="rect">
            <a:avLst/>
          </a:prstGeom>
          <a:noFill/>
          <a:ln w="0">
            <a:noFill/>
          </a:ln>
        </p:spPr>
      </p:pic>
      <p:pic>
        <p:nvPicPr>
          <p:cNvPr id="395" name=""/>
          <p:cNvPicPr/>
          <p:nvPr/>
        </p:nvPicPr>
        <p:blipFill>
          <a:blip r:embed="rId5"/>
          <a:stretch/>
        </p:blipFill>
        <p:spPr>
          <a:xfrm>
            <a:off x="4343400" y="1600200"/>
            <a:ext cx="384120" cy="222120"/>
          </a:xfrm>
          <a:prstGeom prst="rect">
            <a:avLst/>
          </a:prstGeom>
          <a:noFill/>
          <a:ln w="0">
            <a:noFill/>
          </a:ln>
        </p:spPr>
      </p:pic>
      <p:pic>
        <p:nvPicPr>
          <p:cNvPr id="396" name=""/>
          <p:cNvPicPr/>
          <p:nvPr/>
        </p:nvPicPr>
        <p:blipFill>
          <a:blip r:embed="rId6"/>
          <a:stretch/>
        </p:blipFill>
        <p:spPr>
          <a:xfrm>
            <a:off x="5029200" y="1600200"/>
            <a:ext cx="450720" cy="222120"/>
          </a:xfrm>
          <a:prstGeom prst="rect">
            <a:avLst/>
          </a:prstGeom>
          <a:noFill/>
          <a:ln w="0">
            <a:noFill/>
          </a:ln>
        </p:spPr>
      </p:pic>
      <p:pic>
        <p:nvPicPr>
          <p:cNvPr id="397" name=""/>
          <p:cNvPicPr/>
          <p:nvPr/>
        </p:nvPicPr>
        <p:blipFill>
          <a:blip r:embed="rId7"/>
          <a:stretch/>
        </p:blipFill>
        <p:spPr>
          <a:xfrm>
            <a:off x="5943600" y="1600200"/>
            <a:ext cx="450720" cy="253800"/>
          </a:xfrm>
          <a:prstGeom prst="rect">
            <a:avLst/>
          </a:prstGeom>
          <a:noFill/>
          <a:ln w="0">
            <a:noFill/>
          </a:ln>
        </p:spPr>
      </p:pic>
      <p:pic>
        <p:nvPicPr>
          <p:cNvPr id="398" name=""/>
          <p:cNvPicPr/>
          <p:nvPr/>
        </p:nvPicPr>
        <p:blipFill>
          <a:blip r:embed="rId8"/>
          <a:stretch/>
        </p:blipFill>
        <p:spPr>
          <a:xfrm>
            <a:off x="6629400" y="1600200"/>
            <a:ext cx="450720" cy="222120"/>
          </a:xfrm>
          <a:prstGeom prst="rect">
            <a:avLst/>
          </a:prstGeom>
          <a:noFill/>
          <a:ln w="0">
            <a:noFill/>
          </a:ln>
        </p:spPr>
      </p:pic>
      <p:pic>
        <p:nvPicPr>
          <p:cNvPr id="399" name=""/>
          <p:cNvPicPr/>
          <p:nvPr/>
        </p:nvPicPr>
        <p:blipFill>
          <a:blip r:embed="rId9"/>
          <a:stretch/>
        </p:blipFill>
        <p:spPr>
          <a:xfrm>
            <a:off x="7381800" y="1828800"/>
            <a:ext cx="384120" cy="222120"/>
          </a:xfrm>
          <a:prstGeom prst="rect">
            <a:avLst/>
          </a:prstGeom>
          <a:noFill/>
          <a:ln w="0">
            <a:noFill/>
          </a:ln>
        </p:spPr>
      </p:pic>
      <p:pic>
        <p:nvPicPr>
          <p:cNvPr id="400" name=""/>
          <p:cNvPicPr/>
          <p:nvPr/>
        </p:nvPicPr>
        <p:blipFill>
          <a:blip r:embed="rId10"/>
          <a:stretch/>
        </p:blipFill>
        <p:spPr>
          <a:xfrm>
            <a:off x="8182080" y="1874880"/>
            <a:ext cx="384120" cy="222120"/>
          </a:xfrm>
          <a:prstGeom prst="rect">
            <a:avLst/>
          </a:prstGeom>
          <a:noFill/>
          <a:ln w="0">
            <a:noFill/>
          </a:ln>
        </p:spPr>
      </p:pic>
      <p:pic>
        <p:nvPicPr>
          <p:cNvPr id="401" name=""/>
          <p:cNvPicPr/>
          <p:nvPr/>
        </p:nvPicPr>
        <p:blipFill>
          <a:blip r:embed="rId11"/>
          <a:stretch/>
        </p:blipFill>
        <p:spPr>
          <a:xfrm>
            <a:off x="8915400" y="2057400"/>
            <a:ext cx="450720" cy="222120"/>
          </a:xfrm>
          <a:prstGeom prst="rect">
            <a:avLst/>
          </a:prstGeom>
          <a:noFill/>
          <a:ln w="0">
            <a:noFill/>
          </a:ln>
        </p:spPr>
      </p:pic>
      <p:sp>
        <p:nvSpPr>
          <p:cNvPr id="2" name="PlaceHolder 1"/>
          <p:cNvSpPr>
            <a:spLocks noGrp="1"/>
          </p:cNvSpPr>
          <p:nvPr>
            <p:ph type="sldNum" idx="2"/>
          </p:nvPr>
        </p:nvSpPr>
        <p:spPr/>
        <p:txBody>
          <a:bodyPr/>
          <a:p>
            <a:fld id="{7689E921-D85B-47FB-B0C5-05E0C7175917}" type="slidenum">
              <a:t>64</a:t>
            </a:fld>
          </a:p>
        </p:txBody>
      </p:sp>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2" name="PlaceHolder 1"/>
          <p:cNvSpPr>
            <a:spLocks noGrp="1"/>
          </p:cNvSpPr>
          <p:nvPr>
            <p:ph type="title"/>
          </p:nvPr>
        </p:nvSpPr>
        <p:spPr>
          <a:xfrm>
            <a:off x="1600200" y="228600"/>
            <a:ext cx="8092800" cy="930240"/>
          </a:xfrm>
          <a:prstGeom prst="rect">
            <a:avLst/>
          </a:prstGeom>
          <a:noFill/>
          <a:ln w="0">
            <a:noFill/>
          </a:ln>
        </p:spPr>
        <p:txBody>
          <a:bodyPr lIns="0" rIns="0" tIns="29160" bIns="0" anchor="ctr">
            <a:noAutofit/>
          </a:bodyPr>
          <a:p>
            <a:pPr indent="0" algn="ctr">
              <a:lnSpc>
                <a:spcPct val="93000"/>
              </a:lnSpc>
              <a:spcBef>
                <a:spcPts val="51"/>
              </a:spcBef>
              <a:spcAft>
                <a:spcPts val="51"/>
              </a:spcAft>
              <a:buNone/>
              <a:tabLst>
                <a:tab algn="l" pos="0"/>
              </a:tabLst>
            </a:pPr>
            <a:r>
              <a:rPr lang="en-US" sz="3300" b="0" u="none" strike="noStrike">
                <a:solidFill>
                  <a:srgbClr val="050505"/>
                </a:solidFill>
                <a:effectLst/>
                <a:uFillTx/>
                <a:latin typeface="Times New Roman"/>
              </a:rPr>
              <a:t>TOP 10                        VERSUS ALL  </a:t>
            </a:r>
            <a:endParaRPr lang="en-US" sz="3300" b="0" u="none" strike="noStrike">
              <a:solidFill>
                <a:srgbClr val="000000"/>
              </a:solidFill>
              <a:effectLst/>
              <a:uFillTx/>
              <a:latin typeface="Arial"/>
            </a:endParaRPr>
          </a:p>
        </p:txBody>
      </p:sp>
      <p:pic>
        <p:nvPicPr>
          <p:cNvPr id="403" name=""/>
          <p:cNvPicPr/>
          <p:nvPr/>
        </p:nvPicPr>
        <p:blipFill>
          <a:blip r:embed="rId1"/>
          <a:stretch/>
        </p:blipFill>
        <p:spPr>
          <a:xfrm>
            <a:off x="1143000" y="1204920"/>
            <a:ext cx="3422520" cy="4275000"/>
          </a:xfrm>
          <a:prstGeom prst="rect">
            <a:avLst/>
          </a:prstGeom>
          <a:noFill/>
          <a:ln w="0">
            <a:noFill/>
          </a:ln>
        </p:spPr>
      </p:pic>
      <p:sp>
        <p:nvSpPr>
          <p:cNvPr id="404" name=""/>
          <p:cNvSpPr/>
          <p:nvPr/>
        </p:nvSpPr>
        <p:spPr>
          <a:xfrm>
            <a:off x="2286000" y="914400"/>
            <a:ext cx="228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405" name=""/>
          <p:cNvSpPr/>
          <p:nvPr/>
        </p:nvSpPr>
        <p:spPr>
          <a:xfrm flipH="1">
            <a:off x="3435120" y="914400"/>
            <a:ext cx="228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406" name=""/>
          <p:cNvSpPr/>
          <p:nvPr/>
        </p:nvSpPr>
        <p:spPr>
          <a:xfrm flipH="1">
            <a:off x="8235720" y="914400"/>
            <a:ext cx="228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sp>
        <p:nvSpPr>
          <p:cNvPr id="407" name=""/>
          <p:cNvSpPr/>
          <p:nvPr/>
        </p:nvSpPr>
        <p:spPr>
          <a:xfrm>
            <a:off x="6629400" y="914400"/>
            <a:ext cx="228600" cy="457200"/>
          </a:xfrm>
          <a:prstGeom prst="line">
            <a:avLst/>
          </a:prstGeom>
          <a:ln w="18000">
            <a:solidFill>
              <a:srgbClr val="ff4000"/>
            </a:solidFill>
            <a:round/>
            <a:tailEnd len="med" type="triangle" w="med"/>
          </a:ln>
        </p:spPr>
        <p:style>
          <a:lnRef idx="0"/>
          <a:fillRef idx="0"/>
          <a:effectRef idx="0"/>
          <a:fontRef idx="minor"/>
        </p:style>
        <p:txBody>
          <a:bodyPr lIns="90000" rIns="90000" tIns="46800" bIns="46800" anchor="t">
            <a:noAutofit/>
          </a:bodyPr>
          <a:p>
            <a:endParaRPr lang="en-US" sz="1800" b="0" u="none" strike="noStrike">
              <a:solidFill>
                <a:srgbClr val="000000"/>
              </a:solidFill>
              <a:effectLst/>
              <a:uFillTx/>
              <a:latin typeface="Times New Roman"/>
              <a:ea typeface="DejaVu Sans"/>
            </a:endParaRPr>
          </a:p>
        </p:txBody>
      </p:sp>
      <p:pic>
        <p:nvPicPr>
          <p:cNvPr id="408" name=""/>
          <p:cNvPicPr/>
          <p:nvPr/>
        </p:nvPicPr>
        <p:blipFill>
          <a:blip r:embed="rId2"/>
          <a:stretch/>
        </p:blipFill>
        <p:spPr>
          <a:xfrm>
            <a:off x="6172200" y="1371600"/>
            <a:ext cx="3879720" cy="4120920"/>
          </a:xfrm>
          <a:prstGeom prst="rect">
            <a:avLst/>
          </a:prstGeom>
          <a:noFill/>
          <a:ln w="0">
            <a:noFill/>
          </a:ln>
        </p:spPr>
      </p:pic>
      <p:pic>
        <p:nvPicPr>
          <p:cNvPr id="409" name=""/>
          <p:cNvPicPr/>
          <p:nvPr/>
        </p:nvPicPr>
        <p:blipFill>
          <a:blip r:embed="rId3"/>
          <a:stretch/>
        </p:blipFill>
        <p:spPr>
          <a:xfrm>
            <a:off x="4800600" y="3200400"/>
            <a:ext cx="2279520" cy="2463840"/>
          </a:xfrm>
          <a:prstGeom prst="rect">
            <a:avLst/>
          </a:prstGeom>
          <a:noFill/>
          <a:ln w="0">
            <a:noFill/>
          </a:ln>
        </p:spPr>
      </p:pic>
      <p:sp>
        <p:nvSpPr>
          <p:cNvPr id="3" name="PlaceHolder 2"/>
          <p:cNvSpPr>
            <a:spLocks noGrp="1"/>
          </p:cNvSpPr>
          <p:nvPr>
            <p:ph type="sldNum" idx="2"/>
          </p:nvPr>
        </p:nvSpPr>
        <p:spPr/>
        <p:txBody>
          <a:bodyPr/>
          <a:p>
            <a:fld id="{327DAB21-8C5F-4E44-B1D3-0658566DB9C3}" type="slidenum">
              <a:t>65</a:t>
            </a:fld>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5" name=""/>
          <p:cNvSpPr/>
          <p:nvPr/>
        </p:nvSpPr>
        <p:spPr>
          <a:xfrm>
            <a:off x="0" y="0"/>
            <a:ext cx="10052280" cy="566460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lang="en-US" sz="1800" b="0" u="none" strike="noStrike">
              <a:solidFill>
                <a:srgbClr val="000000"/>
              </a:solidFill>
              <a:effectLst/>
              <a:uFillTx/>
              <a:latin typeface="Times New Roman"/>
              <a:ea typeface="DejaVu Sans"/>
            </a:endParaRPr>
          </a:p>
        </p:txBody>
      </p:sp>
      <p:pic>
        <p:nvPicPr>
          <p:cNvPr id="106" name=""/>
          <p:cNvPicPr/>
          <p:nvPr/>
        </p:nvPicPr>
        <p:blipFill>
          <a:blip r:embed="rId1"/>
          <a:stretch/>
        </p:blipFill>
        <p:spPr>
          <a:xfrm>
            <a:off x="9144000" y="4802040"/>
            <a:ext cx="908280" cy="864000"/>
          </a:xfrm>
          <a:prstGeom prst="rect">
            <a:avLst/>
          </a:prstGeom>
          <a:noFill/>
          <a:ln w="0">
            <a:noFill/>
          </a:ln>
        </p:spPr>
      </p:pic>
      <p:sp>
        <p:nvSpPr>
          <p:cNvPr id="107" name=""/>
          <p:cNvSpPr/>
          <p:nvPr/>
        </p:nvSpPr>
        <p:spPr>
          <a:xfrm>
            <a:off x="0" y="0"/>
            <a:ext cx="10052280" cy="910800"/>
          </a:xfrm>
          <a:prstGeom prst="rect">
            <a:avLst/>
          </a:prstGeom>
          <a:solidFill>
            <a:srgbClr val="c9211e"/>
          </a:solidFill>
          <a:ln w="18000">
            <a:solidFill>
              <a:srgbClr val="000000"/>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Per Person Annual Health Care Spending</a:t>
            </a:r>
            <a:r>
              <a:rPr lang="en-US" sz="3200" b="0" i="1"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108" name=""/>
          <p:cNvSpPr/>
          <p:nvPr/>
        </p:nvSpPr>
        <p:spPr>
          <a:xfrm>
            <a:off x="1828800" y="1371600"/>
            <a:ext cx="6623280" cy="360"/>
          </a:xfrm>
          <a:prstGeom prst="rect">
            <a:avLst/>
          </a:prstGeom>
          <a:solidFill>
            <a:srgbClr val="fdf3ed"/>
          </a:solidFill>
          <a:ln w="0">
            <a:noFill/>
          </a:ln>
        </p:spPr>
        <p:style>
          <a:lnRef idx="0"/>
          <a:fillRef idx="0"/>
          <a:effectRef idx="0"/>
          <a:fontRef idx="minor"/>
        </p:style>
        <p:txBody>
          <a:bodyPr wrap="none" lIns="90000" rIns="90000" tIns="-45360" bIns="-45360" anchor="ctr">
            <a:noAutofit/>
          </a:bodyPr>
          <a:p>
            <a:pP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lang="en-US" sz="1800" b="0" u="none" strike="noStrike">
              <a:solidFill>
                <a:srgbClr val="000000"/>
              </a:solidFill>
              <a:effectLst/>
              <a:uFillTx/>
              <a:latin typeface="Times New Roman"/>
              <a:ea typeface="DejaVu Sans"/>
            </a:endParaRPr>
          </a:p>
        </p:txBody>
      </p:sp>
      <p:pic>
        <p:nvPicPr>
          <p:cNvPr id="109" name=""/>
          <p:cNvPicPr/>
          <p:nvPr/>
        </p:nvPicPr>
        <p:blipFill>
          <a:blip r:embed="rId2">
            <a:extLst>
              <a:ext uri="{96DAC541-7B7A-43D3-8B79-37D633B846F1}">
                <asvg:svgBlip xmlns:asvg="http://schemas.microsoft.com/office/drawing/2016/SVG/main" r:embed="rId3"/>
              </a:ext>
            </a:extLst>
          </a:blip>
          <a:stretch/>
        </p:blipFill>
        <p:spPr>
          <a:xfrm>
            <a:off x="-3600" y="914760"/>
            <a:ext cx="10055880" cy="4749840"/>
          </a:xfrm>
          <a:prstGeom prst="rect">
            <a:avLst/>
          </a:prstGeom>
          <a:noFill/>
          <a:ln w="0">
            <a:noFill/>
          </a:ln>
        </p:spPr>
      </p:pic>
      <p:sp>
        <p:nvSpPr>
          <p:cNvPr id="110" name=""/>
          <p:cNvSpPr/>
          <p:nvPr/>
        </p:nvSpPr>
        <p:spPr>
          <a:xfrm>
            <a:off x="5715000" y="2971800"/>
            <a:ext cx="319788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u="none" strike="noStrike">
                <a:solidFill>
                  <a:srgbClr val="ffffff"/>
                </a:solidFill>
                <a:effectLst/>
                <a:uFillTx/>
                <a:latin typeface="Arial"/>
                <a:ea typeface="DejaVu Sans"/>
              </a:rPr>
              <a:t>Average $ 7,838</a:t>
            </a:r>
            <a:endParaRPr lang="en-US" sz="1800" b="0" u="none" strike="noStrike">
              <a:solidFill>
                <a:srgbClr val="ffffff"/>
              </a:solidFill>
              <a:effectLst/>
              <a:uFillTx/>
              <a:latin typeface="Arial"/>
            </a:endParaRPr>
          </a:p>
        </p:txBody>
      </p:sp>
      <p:sp>
        <p:nvSpPr>
          <p:cNvPr id="111" name=""/>
          <p:cNvSpPr/>
          <p:nvPr/>
        </p:nvSpPr>
        <p:spPr>
          <a:xfrm>
            <a:off x="8915400" y="3200400"/>
            <a:ext cx="11430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112" name=""/>
          <p:cNvSpPr/>
          <p:nvPr/>
        </p:nvSpPr>
        <p:spPr>
          <a:xfrm>
            <a:off x="3886200" y="3200400"/>
            <a:ext cx="1600200" cy="360"/>
          </a:xfrm>
          <a:prstGeom prst="line">
            <a:avLst/>
          </a:prstGeom>
          <a:ln w="0">
            <a:solidFill>
              <a:srgbClr val="3465a4"/>
            </a:solidFill>
            <a:prstDash val="dash"/>
          </a:ln>
        </p:spPr>
        <p:style>
          <a:lnRef idx="0"/>
          <a:fillRef idx="0"/>
          <a:effectRef idx="0"/>
          <a:fontRef idx="minor"/>
        </p:style>
        <p:txBody>
          <a:bodyPr lIns="90000" rIns="90000" tIns="-45000" bIns="-45000" anchor="ctr">
            <a:noAutofit/>
          </a:bodyPr>
          <a:p>
            <a:endParaRPr lang="en-US" sz="1800" b="0" u="none" strike="noStrike">
              <a:solidFill>
                <a:srgbClr val="000000"/>
              </a:solidFill>
              <a:effectLst/>
              <a:uFillTx/>
              <a:latin typeface="Arial"/>
              <a:ea typeface="DejaVu Sans"/>
            </a:endParaRPr>
          </a:p>
        </p:txBody>
      </p:sp>
      <p:sp>
        <p:nvSpPr>
          <p:cNvPr id="2" name="PlaceHolder 1"/>
          <p:cNvSpPr>
            <a:spLocks noGrp="1"/>
          </p:cNvSpPr>
          <p:nvPr>
            <p:ph type="sldNum" idx="2"/>
          </p:nvPr>
        </p:nvSpPr>
        <p:spPr/>
        <p:txBody>
          <a:bodyPr/>
          <a:p>
            <a:fld id="{C764B9C6-78BC-4901-839C-D04D3477880B}" type="slidenum">
              <a:t>7</a:t>
            </a:fld>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3" name=""/>
          <p:cNvSpPr/>
          <p:nvPr/>
        </p:nvSpPr>
        <p:spPr>
          <a:xfrm>
            <a:off x="-224640" y="5760"/>
            <a:ext cx="10052280" cy="5707080"/>
          </a:xfrm>
          <a:prstGeom prst="rect">
            <a:avLst/>
          </a:prstGeom>
          <a:solidFill>
            <a:srgbClr val="fdf3ed"/>
          </a:solidFill>
          <a:ln w="18000">
            <a:solidFill>
              <a:srgbClr val="2a6099"/>
            </a:solidFill>
            <a:round/>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sp>
        <p:nvSpPr>
          <p:cNvPr id="114" name=""/>
          <p:cNvSpPr/>
          <p:nvPr/>
        </p:nvSpPr>
        <p:spPr>
          <a:xfrm>
            <a:off x="-228600" y="0"/>
            <a:ext cx="10283400" cy="910800"/>
          </a:xfrm>
          <a:prstGeom prst="rect">
            <a:avLst/>
          </a:prstGeom>
          <a:solidFill>
            <a:srgbClr val="c9211e"/>
          </a:solidFill>
          <a:ln w="9360">
            <a:solidFill>
              <a:srgbClr val="ffffff"/>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Ethics in Conflict</a:t>
            </a:r>
            <a:r>
              <a:rPr lang="en-US" sz="3200" b="0" u="none" strike="noStrike">
                <a:solidFill>
                  <a:srgbClr val="000000"/>
                </a:solidFill>
                <a:effectLst/>
                <a:uFillTx/>
                <a:latin typeface="Times New Roman"/>
                <a:ea typeface="DejaVu Sans"/>
              </a:rPr>
              <a:t> </a:t>
            </a:r>
            <a:endParaRPr lang="en-US" sz="3200" b="0" u="none" strike="noStrike">
              <a:solidFill>
                <a:srgbClr val="ffffff"/>
              </a:solidFill>
              <a:effectLst/>
              <a:uFillTx/>
              <a:latin typeface="Arial"/>
            </a:endParaRPr>
          </a:p>
        </p:txBody>
      </p:sp>
      <p:sp>
        <p:nvSpPr>
          <p:cNvPr id="115" name=""/>
          <p:cNvSpPr/>
          <p:nvPr/>
        </p:nvSpPr>
        <p:spPr>
          <a:xfrm>
            <a:off x="1828800" y="914400"/>
            <a:ext cx="6398640" cy="683640"/>
          </a:xfrm>
          <a:prstGeom prst="rect">
            <a:avLst/>
          </a:prstGeom>
          <a:solidFill>
            <a:srgbClr val="fdf3ed"/>
          </a:solidFill>
          <a:ln w="18000">
            <a:noFill/>
          </a:ln>
        </p:spPr>
        <p:style>
          <a:lnRef idx="0"/>
          <a:fillRef idx="0"/>
          <a:effectRef idx="0"/>
          <a:fontRef idx="minor"/>
        </p:style>
        <p:txBody>
          <a:bodyPr wrap="none" lIns="90000" rIns="90000" tIns="46800" bIns="46800" anchor="ctr">
            <a:noAutofit/>
          </a:bodyPr>
          <a:p>
            <a:pPr>
              <a:lnSpc>
                <a:spcPct val="100000"/>
              </a:lnSpc>
            </a:pPr>
            <a:endParaRPr lang="en-US" sz="1800" b="0" u="none" strike="noStrike">
              <a:solidFill>
                <a:srgbClr val="000000"/>
              </a:solidFill>
              <a:effectLst/>
              <a:uFillTx/>
              <a:latin typeface="Times New Roman"/>
              <a:ea typeface="DejaVu Sans"/>
            </a:endParaRPr>
          </a:p>
        </p:txBody>
      </p:sp>
      <p:pic>
        <p:nvPicPr>
          <p:cNvPr id="116" name=""/>
          <p:cNvPicPr/>
          <p:nvPr/>
        </p:nvPicPr>
        <p:blipFill>
          <a:blip r:embed="rId1"/>
          <a:stretch/>
        </p:blipFill>
        <p:spPr>
          <a:xfrm>
            <a:off x="0" y="912960"/>
            <a:ext cx="5027760" cy="3885480"/>
          </a:xfrm>
          <a:prstGeom prst="rect">
            <a:avLst/>
          </a:prstGeom>
          <a:noFill/>
          <a:ln w="0">
            <a:noFill/>
          </a:ln>
        </p:spPr>
      </p:pic>
      <p:pic>
        <p:nvPicPr>
          <p:cNvPr id="117" name=""/>
          <p:cNvPicPr/>
          <p:nvPr/>
        </p:nvPicPr>
        <p:blipFill>
          <a:blip r:embed="rId2"/>
          <a:stretch/>
        </p:blipFill>
        <p:spPr>
          <a:xfrm>
            <a:off x="5029200" y="914400"/>
            <a:ext cx="5027040" cy="3884040"/>
          </a:xfrm>
          <a:prstGeom prst="rect">
            <a:avLst/>
          </a:prstGeom>
          <a:noFill/>
          <a:ln w="0">
            <a:noFill/>
          </a:ln>
        </p:spPr>
      </p:pic>
      <p:pic>
        <p:nvPicPr>
          <p:cNvPr id="118" name=""/>
          <p:cNvPicPr/>
          <p:nvPr/>
        </p:nvPicPr>
        <p:blipFill>
          <a:blip r:embed="rId3"/>
          <a:stretch/>
        </p:blipFill>
        <p:spPr>
          <a:xfrm>
            <a:off x="5486400" y="914400"/>
            <a:ext cx="1369440" cy="912240"/>
          </a:xfrm>
          <a:prstGeom prst="rect">
            <a:avLst/>
          </a:prstGeom>
          <a:noFill/>
          <a:ln w="0">
            <a:noFill/>
          </a:ln>
        </p:spPr>
      </p:pic>
      <p:sp>
        <p:nvSpPr>
          <p:cNvPr id="119" name=""/>
          <p:cNvSpPr/>
          <p:nvPr/>
        </p:nvSpPr>
        <p:spPr>
          <a:xfrm>
            <a:off x="725400" y="5013360"/>
            <a:ext cx="3426480" cy="363960"/>
          </a:xfrm>
          <a:prstGeom prst="rect">
            <a:avLst/>
          </a:prstGeom>
          <a:solidFill>
            <a:srgbClr val="c9211e"/>
          </a:solidFill>
          <a:ln w="0">
            <a:solidFill>
              <a:srgbClr val="3465a4"/>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Patient Focus </a:t>
            </a:r>
            <a:endParaRPr lang="en-US" sz="1800" b="0" u="none" strike="noStrike">
              <a:solidFill>
                <a:srgbClr val="ffffff"/>
              </a:solidFill>
              <a:effectLst/>
              <a:uFillTx/>
              <a:latin typeface="Arial"/>
            </a:endParaRPr>
          </a:p>
        </p:txBody>
      </p:sp>
      <p:sp>
        <p:nvSpPr>
          <p:cNvPr id="120" name=""/>
          <p:cNvSpPr/>
          <p:nvPr/>
        </p:nvSpPr>
        <p:spPr>
          <a:xfrm>
            <a:off x="5715000" y="5029200"/>
            <a:ext cx="3426480" cy="363960"/>
          </a:xfrm>
          <a:prstGeom prst="rect">
            <a:avLst/>
          </a:prstGeom>
          <a:solidFill>
            <a:srgbClr val="c9211e"/>
          </a:solidFill>
          <a:ln w="0">
            <a:no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Share Holder  Responsibility </a:t>
            </a:r>
            <a:endParaRPr lang="en-US" sz="1800" b="0" u="none" strike="noStrike">
              <a:solidFill>
                <a:srgbClr val="ffffff"/>
              </a:solidFill>
              <a:effectLst/>
              <a:uFillTx/>
              <a:latin typeface="Arial"/>
            </a:endParaRPr>
          </a:p>
        </p:txBody>
      </p:sp>
      <p:sp>
        <p:nvSpPr>
          <p:cNvPr id="121" name=""/>
          <p:cNvSpPr/>
          <p:nvPr/>
        </p:nvSpPr>
        <p:spPr>
          <a:xfrm>
            <a:off x="4572000" y="5029560"/>
            <a:ext cx="912240" cy="363960"/>
          </a:xfrm>
          <a:prstGeom prst="rect">
            <a:avLst/>
          </a:prstGeom>
          <a:solidFill>
            <a:schemeClr val="hlink">
              <a:lumOff val="0"/>
            </a:schemeClr>
          </a:solidFill>
          <a:ln w="0">
            <a:solidFill>
              <a:srgbClr val="3465a4"/>
            </a:solidFill>
          </a:ln>
        </p:spPr>
        <p:style>
          <a:lnRef idx="0"/>
          <a:fillRef idx="0"/>
          <a:effectRef idx="0"/>
          <a:fontRef idx="minor"/>
        </p:style>
        <p:txBody>
          <a:bodyPr lIns="90000" rIns="90000" tIns="45000" bIns="45000" anchor="t" anchorCtr="1">
            <a:spAutoFit/>
          </a:bodyPr>
          <a:p>
            <a:pPr algn="ctr">
              <a:lnSpc>
                <a:spcPct val="100000"/>
              </a:lnSpc>
            </a:pPr>
            <a:r>
              <a:rPr lang="en-US" sz="1800" b="0" i="1" u="none" strike="noStrike">
                <a:solidFill>
                  <a:srgbClr val="ffffff"/>
                </a:solidFill>
                <a:effectLst/>
                <a:uFillTx/>
                <a:latin typeface="Arial"/>
                <a:ea typeface="DejaVu Sans"/>
              </a:rPr>
              <a:t>VS</a:t>
            </a:r>
            <a:endParaRPr lang="en-US" sz="1800" b="0" u="none" strike="noStrike">
              <a:solidFill>
                <a:srgbClr val="ffffff"/>
              </a:solidFill>
              <a:effectLst/>
              <a:uFillTx/>
              <a:latin typeface="Arial"/>
            </a:endParaRPr>
          </a:p>
        </p:txBody>
      </p:sp>
      <p:sp>
        <p:nvSpPr>
          <p:cNvPr id="122" name=""/>
          <p:cNvSpPr/>
          <p:nvPr/>
        </p:nvSpPr>
        <p:spPr>
          <a:xfrm>
            <a:off x="7086600" y="4168080"/>
            <a:ext cx="1196280" cy="455040"/>
          </a:xfrm>
          <a:prstGeom prst="rect">
            <a:avLst/>
          </a:prstGeom>
          <a:solidFill>
            <a:srgbClr val="000000"/>
          </a:solidFill>
          <a:ln w="0">
            <a:noFill/>
          </a:ln>
        </p:spPr>
        <p:style>
          <a:lnRef idx="0"/>
          <a:fillRef idx="0"/>
          <a:effectRef idx="0"/>
          <a:fontRef idx="minor"/>
        </p:style>
        <p:txBody>
          <a:bodyPr lIns="90000" rIns="90000" tIns="45000" bIns="45000" anchor="ctr">
            <a:noAutofit/>
          </a:bodyPr>
          <a:p>
            <a:pPr>
              <a:lnSpc>
                <a:spcPct val="100000"/>
              </a:lnSpc>
            </a:pPr>
            <a:endParaRPr lang="en-US" sz="1800" b="0" u="none" strike="noStrike">
              <a:solidFill>
                <a:srgbClr val="ffffff"/>
              </a:solidFill>
              <a:effectLst/>
              <a:uFillTx/>
              <a:latin typeface="Arial"/>
              <a:ea typeface="DejaVu Sans"/>
            </a:endParaRPr>
          </a:p>
        </p:txBody>
      </p:sp>
      <p:sp>
        <p:nvSpPr>
          <p:cNvPr id="123" name=""/>
          <p:cNvSpPr/>
          <p:nvPr/>
        </p:nvSpPr>
        <p:spPr>
          <a:xfrm>
            <a:off x="6824160" y="4309560"/>
            <a:ext cx="1826640" cy="348120"/>
          </a:xfrm>
          <a:prstGeom prst="rect">
            <a:avLst/>
          </a:prstGeom>
          <a:solidFill>
            <a:schemeClr val="lt1">
              <a:lumOff val="0"/>
            </a:schemeClr>
          </a:solidFill>
          <a:ln w="0">
            <a:solidFill>
              <a:srgbClr val="3465a4"/>
            </a:solidFill>
          </a:ln>
        </p:spPr>
        <p:style>
          <a:lnRef idx="0"/>
          <a:fillRef idx="0"/>
          <a:effectRef idx="0"/>
          <a:fontRef idx="minor"/>
        </p:style>
        <p:txBody>
          <a:bodyPr lIns="90000" rIns="90000" tIns="45000" bIns="45000" anchor="ctr">
            <a:noAutofit/>
          </a:bodyPr>
          <a:p>
            <a:pPr algn="ctr">
              <a:lnSpc>
                <a:spcPct val="100000"/>
              </a:lnSpc>
            </a:pPr>
            <a:r>
              <a:rPr lang="en-US" sz="1800" b="0" i="1" u="none" strike="noStrike">
                <a:solidFill>
                  <a:schemeClr val="hlink"/>
                </a:solidFill>
                <a:effectLst/>
                <a:uFillTx/>
                <a:latin typeface="Arial"/>
                <a:ea typeface="DejaVu Sans"/>
              </a:rPr>
              <a:t>Private Equity</a:t>
            </a:r>
            <a:endParaRPr lang="en-US" sz="1800" b="0" u="none" strike="noStrike">
              <a:solidFill>
                <a:srgbClr val="000000"/>
              </a:solidFill>
              <a:effectLst/>
              <a:uFillTx/>
              <a:latin typeface="Arial"/>
            </a:endParaRPr>
          </a:p>
        </p:txBody>
      </p:sp>
      <p:sp>
        <p:nvSpPr>
          <p:cNvPr id="2" name="PlaceHolder 1"/>
          <p:cNvSpPr>
            <a:spLocks noGrp="1"/>
          </p:cNvSpPr>
          <p:nvPr>
            <p:ph type="sldNum" idx="2"/>
          </p:nvPr>
        </p:nvSpPr>
        <p:spPr/>
        <p:txBody>
          <a:bodyPr/>
          <a:p>
            <a:fld id="{0D53D0E0-AF89-40AA-AF7B-0946A6534F36}" type="slidenum">
              <a:t>8</a:t>
            </a:fld>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
          <p:cNvPicPr/>
          <p:nvPr/>
        </p:nvPicPr>
        <p:blipFill>
          <a:blip r:embed="rId1"/>
          <a:stretch/>
        </p:blipFill>
        <p:spPr>
          <a:xfrm>
            <a:off x="1600200" y="914400"/>
            <a:ext cx="7537680" cy="4565880"/>
          </a:xfrm>
          <a:prstGeom prst="rect">
            <a:avLst/>
          </a:prstGeom>
          <a:noFill/>
          <a:ln w="0">
            <a:noFill/>
          </a:ln>
        </p:spPr>
      </p:pic>
      <p:sp>
        <p:nvSpPr>
          <p:cNvPr id="125" name=""/>
          <p:cNvSpPr/>
          <p:nvPr/>
        </p:nvSpPr>
        <p:spPr>
          <a:xfrm>
            <a:off x="0" y="0"/>
            <a:ext cx="10077120" cy="910800"/>
          </a:xfrm>
          <a:prstGeom prst="rect">
            <a:avLst/>
          </a:prstGeom>
          <a:solidFill>
            <a:srgbClr val="c9211e"/>
          </a:solidFill>
          <a:ln w="9360">
            <a:solidFill>
              <a:srgbClr val="ffffff"/>
            </a:solidFill>
            <a:round/>
          </a:ln>
        </p:spPr>
        <p:style>
          <a:lnRef idx="0"/>
          <a:fillRef idx="0"/>
          <a:effectRef idx="0"/>
          <a:fontRef idx="minor"/>
        </p:style>
        <p:txBody>
          <a:bodyPr lIns="90000" rIns="90000" tIns="73440" bIns="45000" anchor="t" anchorCtr="1">
            <a:noAutofit/>
          </a:bodyPr>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Commercial Ethics Goal </a:t>
            </a:r>
            <a:endParaRPr lang="en-US" sz="3200" b="0" u="none" strike="noStrike">
              <a:solidFill>
                <a:srgbClr val="ffffff"/>
              </a:solidFill>
              <a:effectLst/>
              <a:uFillTx/>
              <a:latin typeface="Arial"/>
            </a:endParaRPr>
          </a:p>
          <a:p>
            <a:pPr algn="ctr">
              <a:lnSpc>
                <a:spcPct val="93000"/>
              </a:lnSpc>
              <a:spcBef>
                <a:spcPts val="51"/>
              </a:spcBef>
              <a:spcAft>
                <a:spcPts val="51"/>
              </a:spcAft>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 algn="l" pos="9601200"/>
                <a:tab algn="l" pos="10058400"/>
                <a:tab algn="l" pos="10515600"/>
              </a:tabLst>
            </a:pPr>
            <a:r>
              <a:rPr lang="en-US" sz="3200" b="0" i="1" u="none" strike="noStrike">
                <a:solidFill>
                  <a:srgbClr val="ffffff"/>
                </a:solidFill>
                <a:effectLst/>
                <a:uFillTx/>
                <a:latin typeface="Times New Roman"/>
                <a:ea typeface="DejaVu Sans"/>
              </a:rPr>
              <a:t>Maximize Profit</a:t>
            </a:r>
            <a:endParaRPr lang="en-US" sz="3200" b="0" u="none" strike="noStrike">
              <a:solidFill>
                <a:srgbClr val="ffffff"/>
              </a:solidFill>
              <a:effectLst/>
              <a:uFillTx/>
              <a:latin typeface="Arial"/>
            </a:endParaRPr>
          </a:p>
        </p:txBody>
      </p:sp>
      <p:sp>
        <p:nvSpPr>
          <p:cNvPr id="126" name=""/>
          <p:cNvSpPr/>
          <p:nvPr/>
        </p:nvSpPr>
        <p:spPr>
          <a:xfrm>
            <a:off x="7543800" y="1371600"/>
            <a:ext cx="2283840" cy="912240"/>
          </a:xfrm>
          <a:prstGeom prst="rect">
            <a:avLst/>
          </a:prstGeom>
          <a:solidFill>
            <a:schemeClr val="accent6">
              <a:lumOff val="0"/>
            </a:schemeClr>
          </a:solidFill>
          <a:ln w="0">
            <a:noFill/>
          </a:ln>
        </p:spPr>
        <p:style>
          <a:lnRef idx="0"/>
          <a:fillRef idx="0"/>
          <a:effectRef idx="0"/>
          <a:fontRef idx="minor"/>
        </p:style>
        <p:txBody>
          <a:bodyPr lIns="90000" rIns="90000" tIns="45000" bIns="45000" anchor="t" anchorCtr="1">
            <a:spAutoFit/>
          </a:bodyPr>
          <a:p>
            <a:pPr algn="ctr">
              <a:lnSpc>
                <a:spcPct val="100000"/>
              </a:lnSpc>
            </a:pPr>
            <a:r>
              <a:rPr lang="en-US" sz="2400" b="1" u="none" strike="noStrike">
                <a:solidFill>
                  <a:srgbClr val="ffffff"/>
                </a:solidFill>
                <a:effectLst/>
                <a:uFillTx/>
                <a:latin typeface="Arial"/>
                <a:ea typeface="DejaVu Sans"/>
              </a:rPr>
              <a:t>$543.4 Billion in Profit</a:t>
            </a:r>
            <a:endParaRPr lang="en-US" sz="2400" b="0" u="none" strike="noStrike">
              <a:solidFill>
                <a:srgbClr val="ffffff"/>
              </a:solidFill>
              <a:effectLst/>
              <a:uFillTx/>
              <a:latin typeface="Arial"/>
            </a:endParaRPr>
          </a:p>
        </p:txBody>
      </p:sp>
      <p:sp>
        <p:nvSpPr>
          <p:cNvPr id="2" name="PlaceHolder 1"/>
          <p:cNvSpPr>
            <a:spLocks noGrp="1"/>
          </p:cNvSpPr>
          <p:nvPr>
            <p:ph type="sldNum" idx="2"/>
          </p:nvPr>
        </p:nvSpPr>
        <p:spPr/>
        <p:txBody>
          <a:bodyPr/>
          <a:p>
            <a:fld id="{7EAC5159-DF2D-4515-9CB1-247502BD2C1D}" type="slidenum">
              <a:t>9</a:t>
            </a:fld>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19445</TotalTime>
  <Application>LibreOffice/25.8.4.2$Windows_X86_64 LibreOffice_project/290daaa01b999472f0c7a3890eb6a550fd74c6df</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2025-12-20T07:10:12Z</dcterms:created>
  <dc:creator/>
  <dc:description>This work is licensed under a Creative Commons 0 License.
It makes use of the works of Alexander Wilms.</dc:description>
  <dc:language>en-US</dc:language>
  <cp:lastModifiedBy/>
  <dcterms:modified xsi:type="dcterms:W3CDTF">2026-06-28T09:51:12Z</dcterms:modified>
  <cp:revision>244</cp:revision>
  <dc:subject/>
  <dc:title>DNA</dc:title>
</cp:coreProperties>
</file>

<file path=docProps/custom.xml><?xml version="1.0" encoding="utf-8"?>
<Properties xmlns="http://schemas.openxmlformats.org/officeDocument/2006/custom-properties" xmlns:vt="http://schemas.openxmlformats.org/officeDocument/2006/docPropsVTypes"/>
</file>